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5"/>
  </p:handoutMasterIdLst>
  <p:sldIdLst>
    <p:sldId id="267" r:id="rId2"/>
    <p:sldId id="269" r:id="rId3"/>
    <p:sldId id="268" r:id="rId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2880" userDrawn="1">
          <p15:clr>
            <a:srgbClr val="A4A3A4"/>
          </p15:clr>
        </p15:guide>
        <p15:guide id="3" pos="136" userDrawn="1">
          <p15:clr>
            <a:srgbClr val="A4A3A4"/>
          </p15:clr>
        </p15:guide>
        <p15:guide id="4" pos="5624" userDrawn="1">
          <p15:clr>
            <a:srgbClr val="A4A3A4"/>
          </p15:clr>
        </p15:guide>
        <p15:guide id="5" orient="horz" pos="595" userDrawn="1">
          <p15:clr>
            <a:srgbClr val="A4A3A4"/>
          </p15:clr>
        </p15:guide>
        <p15:guide id="6" orient="horz" pos="420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CD33"/>
    <a:srgbClr val="FB61F0"/>
    <a:srgbClr val="378EDD"/>
    <a:srgbClr val="FE9D00"/>
    <a:srgbClr val="FEB500"/>
    <a:srgbClr val="F87F2C"/>
    <a:srgbClr val="AD3543"/>
    <a:srgbClr val="4D7495"/>
    <a:srgbClr val="FFC000"/>
    <a:srgbClr val="BF9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1" autoAdjust="0"/>
    <p:restoredTop sz="94660"/>
  </p:normalViewPr>
  <p:slideViewPr>
    <p:cSldViewPr snapToGrid="0">
      <p:cViewPr varScale="1">
        <p:scale>
          <a:sx n="117" d="100"/>
          <a:sy n="117" d="100"/>
        </p:scale>
        <p:origin x="1747" y="67"/>
      </p:cViewPr>
      <p:guideLst>
        <p:guide orient="horz" pos="2387"/>
        <p:guide pos="2880"/>
        <p:guide pos="136"/>
        <p:guide pos="5624"/>
        <p:guide orient="horz" pos="595"/>
        <p:guide orient="horz" pos="4201"/>
      </p:guideLst>
    </p:cSldViewPr>
  </p:slideViewPr>
  <p:notesTextViewPr>
    <p:cViewPr>
      <p:scale>
        <a:sx n="3" d="2"/>
        <a:sy n="3" d="2"/>
      </p:scale>
      <p:origin x="0" y="0"/>
    </p:cViewPr>
  </p:notesTextViewPr>
  <p:notesViewPr>
    <p:cSldViewPr snapToGrid="0">
      <p:cViewPr varScale="1">
        <p:scale>
          <a:sx n="81" d="100"/>
          <a:sy n="81" d="100"/>
        </p:scale>
        <p:origin x="272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C5EDEAF-09D3-4D42-8F2B-F41F6E33F4B4}" type="datetimeFigureOut">
              <a:rPr kumimoji="1" lang="ja-JP" altLang="en-US" smtClean="0"/>
              <a:t>2026/4/13</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E07A120-D07A-4270-9DD7-B9A27F938DA2}" type="slidenum">
              <a:rPr kumimoji="1" lang="ja-JP" altLang="en-US" smtClean="0"/>
              <a:t>‹#›</a:t>
            </a:fld>
            <a:endParaRPr kumimoji="1" lang="ja-JP" altLang="en-US"/>
          </a:p>
        </p:txBody>
      </p:sp>
    </p:spTree>
    <p:extLst>
      <p:ext uri="{BB962C8B-B14F-4D97-AF65-F5344CB8AC3E}">
        <p14:creationId xmlns:p14="http://schemas.microsoft.com/office/powerpoint/2010/main" val="187924308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pic>
        <p:nvPicPr>
          <p:cNvPr id="5" name="図 4"/>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 contrast="15000"/>
                    </a14:imgEffect>
                  </a14:imgLayer>
                </a14:imgProps>
              </a:ext>
              <a:ext uri="{28A0092B-C50C-407E-A947-70E740481C1C}">
                <a14:useLocalDpi xmlns:a14="http://schemas.microsoft.com/office/drawing/2010/main" val="0"/>
              </a:ext>
            </a:extLst>
          </a:blip>
          <a:stretch>
            <a:fillRect/>
          </a:stretch>
        </p:blipFill>
        <p:spPr>
          <a:xfrm>
            <a:off x="0" y="2285"/>
            <a:ext cx="9144000" cy="6855715"/>
          </a:xfrm>
          <a:prstGeom prst="rect">
            <a:avLst/>
          </a:prstGeom>
        </p:spPr>
      </p:pic>
    </p:spTree>
    <p:extLst>
      <p:ext uri="{BB962C8B-B14F-4D97-AF65-F5344CB8AC3E}">
        <p14:creationId xmlns:p14="http://schemas.microsoft.com/office/powerpoint/2010/main" val="1651594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白紙">
    <p:spTree>
      <p:nvGrpSpPr>
        <p:cNvPr id="1" name=""/>
        <p:cNvGrpSpPr/>
        <p:nvPr/>
      </p:nvGrpSpPr>
      <p:grpSpPr>
        <a:xfrm>
          <a:off x="0" y="0"/>
          <a:ext cx="0" cy="0"/>
          <a:chOff x="0" y="0"/>
          <a:chExt cx="0" cy="0"/>
        </a:xfrm>
      </p:grpSpPr>
      <p:pic>
        <p:nvPicPr>
          <p:cNvPr id="2" name="図 1"/>
          <p:cNvPicPr>
            <a:picLocks noChangeAspect="1"/>
          </p:cNvPicPr>
          <p:nvPr userDrawn="1"/>
        </p:nvPicPr>
        <p:blipFill>
          <a:blip r:embed="rId2">
            <a:extLst>
              <a:ext uri="{BEBA8EAE-BF5A-486C-A8C5-ECC9F3942E4B}">
                <a14:imgProps xmlns:a14="http://schemas.microsoft.com/office/drawing/2010/main">
                  <a14:imgLayer r:embed="rId3">
                    <a14:imgEffect>
                      <a14:brightnessContrast bright="3000" contrast="15000"/>
                    </a14:imgEffect>
                  </a14:imgLayer>
                </a14:imgProps>
              </a:ext>
              <a:ext uri="{28A0092B-C50C-407E-A947-70E740481C1C}">
                <a14:useLocalDpi xmlns:a14="http://schemas.microsoft.com/office/drawing/2010/main" val="0"/>
              </a:ext>
            </a:extLst>
          </a:blip>
          <a:stretch>
            <a:fillRect/>
          </a:stretch>
        </p:blipFill>
        <p:spPr>
          <a:xfrm>
            <a:off x="1" y="2284"/>
            <a:ext cx="9144000" cy="6855716"/>
          </a:xfrm>
          <a:prstGeom prst="rect">
            <a:avLst/>
          </a:prstGeom>
        </p:spPr>
      </p:pic>
      <p:pic>
        <p:nvPicPr>
          <p:cNvPr id="4" name="図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16800" y="172794"/>
            <a:ext cx="1463842" cy="595911"/>
          </a:xfrm>
          <a:prstGeom prst="rect">
            <a:avLst/>
          </a:prstGeom>
        </p:spPr>
      </p:pic>
      <p:cxnSp>
        <p:nvCxnSpPr>
          <p:cNvPr id="6" name="直線コネクタ 5"/>
          <p:cNvCxnSpPr/>
          <p:nvPr userDrawn="1"/>
        </p:nvCxnSpPr>
        <p:spPr>
          <a:xfrm>
            <a:off x="3424408" y="3937926"/>
            <a:ext cx="2267942" cy="0"/>
          </a:xfrm>
          <a:prstGeom prst="line">
            <a:avLst/>
          </a:prstGeom>
          <a:ln w="25400">
            <a:gradFill flip="none" rotWithShape="1">
              <a:gsLst>
                <a:gs pos="2000">
                  <a:schemeClr val="tx2">
                    <a:lumMod val="60000"/>
                    <a:lumOff val="40000"/>
                    <a:alpha val="0"/>
                  </a:schemeClr>
                </a:gs>
                <a:gs pos="50000">
                  <a:schemeClr val="tx2">
                    <a:lumMod val="40000"/>
                    <a:lumOff val="60000"/>
                  </a:schemeClr>
                </a:gs>
                <a:gs pos="100000">
                  <a:schemeClr val="tx2">
                    <a:lumMod val="60000"/>
                    <a:lumOff val="4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itle Placeholder 1"/>
          <p:cNvSpPr>
            <a:spLocks noGrp="1"/>
          </p:cNvSpPr>
          <p:nvPr>
            <p:ph type="title"/>
          </p:nvPr>
        </p:nvSpPr>
        <p:spPr>
          <a:xfrm>
            <a:off x="-1" y="2914695"/>
            <a:ext cx="9144002" cy="830997"/>
          </a:xfrm>
          <a:prstGeom prst="rect">
            <a:avLst/>
          </a:prstGeom>
        </p:spPr>
        <p:txBody>
          <a:bodyPr wrap="square" anchor="b" anchorCtr="0">
            <a:spAutoFit/>
          </a:bodyPr>
          <a:lstStyle>
            <a:lvl1pPr algn="ctr">
              <a:lnSpc>
                <a:spcPct val="100000"/>
              </a:lnSpc>
              <a:defRPr lang="en-US" sz="4000" b="1" spc="300" dirty="0">
                <a:solidFill>
                  <a:schemeClr val="accent1"/>
                </a:solidFill>
                <a:latin typeface="+mn-ea"/>
                <a:ea typeface="+mn-ea"/>
                <a:cs typeface="+mn-cs"/>
              </a:defRPr>
            </a:lvl1pPr>
          </a:lstStyle>
          <a:p>
            <a:pPr marL="0" lvl="0" algn="ctr" defTabSz="457200">
              <a:lnSpc>
                <a:spcPct val="120000"/>
              </a:lnSpc>
            </a:pPr>
            <a:r>
              <a:rPr lang="ja-JP" altLang="en-US" dirty="0"/>
              <a:t>マスター タイトルの書式設定</a:t>
            </a:r>
            <a:endParaRPr lang="en-US" dirty="0"/>
          </a:p>
        </p:txBody>
      </p:sp>
    </p:spTree>
    <p:extLst>
      <p:ext uri="{BB962C8B-B14F-4D97-AF65-F5344CB8AC3E}">
        <p14:creationId xmlns:p14="http://schemas.microsoft.com/office/powerpoint/2010/main" val="2717089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白紙">
    <p:spTree>
      <p:nvGrpSpPr>
        <p:cNvPr id="1" name=""/>
        <p:cNvGrpSpPr/>
        <p:nvPr/>
      </p:nvGrpSpPr>
      <p:grpSpPr>
        <a:xfrm>
          <a:off x="0" y="0"/>
          <a:ext cx="0" cy="0"/>
          <a:chOff x="0" y="0"/>
          <a:chExt cx="0" cy="0"/>
        </a:xfrm>
      </p:grpSpPr>
      <p:pic>
        <p:nvPicPr>
          <p:cNvPr id="3" name="図 2"/>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図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16800" y="172794"/>
            <a:ext cx="1463842" cy="595911"/>
          </a:xfrm>
          <a:prstGeom prst="rect">
            <a:avLst/>
          </a:prstGeom>
        </p:spPr>
      </p:pic>
      <p:cxnSp>
        <p:nvCxnSpPr>
          <p:cNvPr id="6" name="直線コネクタ 5"/>
          <p:cNvCxnSpPr/>
          <p:nvPr userDrawn="1"/>
        </p:nvCxnSpPr>
        <p:spPr>
          <a:xfrm>
            <a:off x="2549481" y="889361"/>
            <a:ext cx="4017797" cy="0"/>
          </a:xfrm>
          <a:prstGeom prst="line">
            <a:avLst/>
          </a:prstGeom>
          <a:ln w="25400">
            <a:gradFill flip="none" rotWithShape="1">
              <a:gsLst>
                <a:gs pos="2000">
                  <a:schemeClr val="tx2">
                    <a:lumMod val="60000"/>
                    <a:lumOff val="40000"/>
                    <a:alpha val="0"/>
                  </a:schemeClr>
                </a:gs>
                <a:gs pos="50000">
                  <a:schemeClr val="tx2">
                    <a:lumMod val="40000"/>
                    <a:lumOff val="60000"/>
                  </a:schemeClr>
                </a:gs>
                <a:gs pos="100000">
                  <a:schemeClr val="tx2">
                    <a:lumMod val="60000"/>
                    <a:lumOff val="40000"/>
                    <a:alpha val="0"/>
                  </a:schemeClr>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7" name="Title 1"/>
          <p:cNvSpPr>
            <a:spLocks noGrp="1"/>
          </p:cNvSpPr>
          <p:nvPr>
            <p:ph type="title"/>
          </p:nvPr>
        </p:nvSpPr>
        <p:spPr>
          <a:xfrm>
            <a:off x="1920876" y="335363"/>
            <a:ext cx="5292724" cy="369332"/>
          </a:xfrm>
        </p:spPr>
        <p:txBody>
          <a:bodyPr wrap="square" anchor="ctr" anchorCtr="0">
            <a:spAutoFit/>
          </a:bodyPr>
          <a:lstStyle>
            <a:lvl1pPr algn="ctr">
              <a:defRPr lang="en-US" sz="2000" b="1" dirty="0">
                <a:solidFill>
                  <a:schemeClr val="accent1"/>
                </a:solidFill>
                <a:latin typeface="+mn-ea"/>
                <a:ea typeface="+mn-ea"/>
                <a:cs typeface="+mn-cs"/>
              </a:defRPr>
            </a:lvl1pPr>
          </a:lstStyle>
          <a:p>
            <a:pPr marL="0" lvl="0" algn="ctr" defTabSz="457200"/>
            <a:r>
              <a:rPr lang="ja-JP" altLang="en-US" dirty="0"/>
              <a:t>マスター タイトルの書式設定</a:t>
            </a:r>
            <a:endParaRPr lang="en-US" dirty="0"/>
          </a:p>
        </p:txBody>
      </p:sp>
    </p:spTree>
    <p:extLst>
      <p:ext uri="{BB962C8B-B14F-4D97-AF65-F5344CB8AC3E}">
        <p14:creationId xmlns:p14="http://schemas.microsoft.com/office/powerpoint/2010/main" val="1500783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65224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1BC9E1-E4FA-4870-A9C5-F989CD05B890}" type="datetimeFigureOut">
              <a:rPr kumimoji="1" lang="ja-JP" altLang="en-US" smtClean="0"/>
              <a:t>2026/4/13</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528D2-82B8-4A2F-9D30-4819784B3142}" type="slidenum">
              <a:rPr kumimoji="1" lang="ja-JP" altLang="en-US" smtClean="0"/>
              <a:t>‹#›</a:t>
            </a:fld>
            <a:endParaRPr kumimoji="1" lang="ja-JP" altLang="en-US"/>
          </a:p>
        </p:txBody>
      </p:sp>
    </p:spTree>
    <p:extLst>
      <p:ext uri="{BB962C8B-B14F-4D97-AF65-F5344CB8AC3E}">
        <p14:creationId xmlns:p14="http://schemas.microsoft.com/office/powerpoint/2010/main" val="913883792"/>
      </p:ext>
    </p:extLst>
  </p:cSld>
  <p:clrMap bg1="lt1" tx1="dk1" bg2="lt2" tx2="dk2" accent1="accent1" accent2="accent2" accent3="accent3" accent4="accent4" accent5="accent5" accent6="accent6" hlink="hlink" folHlink="folHlink"/>
  <p:sldLayoutIdLst>
    <p:sldLayoutId id="2147483667" r:id="rId1"/>
    <p:sldLayoutId id="2147483675" r:id="rId2"/>
    <p:sldLayoutId id="2147483676" r:id="rId3"/>
    <p:sldLayoutId id="2147483677" r:id="rId4"/>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9"/>
          <p:cNvSpPr>
            <a:spLocks noGrp="1"/>
          </p:cNvSpPr>
          <p:nvPr>
            <p:ph type="title"/>
          </p:nvPr>
        </p:nvSpPr>
        <p:spPr>
          <a:xfrm>
            <a:off x="1920876" y="331516"/>
            <a:ext cx="5292724" cy="377026"/>
          </a:xfrm>
        </p:spPr>
        <p:txBody>
          <a:bodyPr/>
          <a:lstStyle/>
          <a:p>
            <a:r>
              <a:rPr lang="ja-JP" altLang="en-US"/>
              <a:t>契約について</a:t>
            </a:r>
            <a:endParaRPr kumimoji="1" lang="ja-JP" altLang="en-US" dirty="0"/>
          </a:p>
        </p:txBody>
      </p:sp>
      <p:sp>
        <p:nvSpPr>
          <p:cNvPr id="20" name="正方形/長方形 19"/>
          <p:cNvSpPr/>
          <p:nvPr/>
        </p:nvSpPr>
        <p:spPr>
          <a:xfrm>
            <a:off x="507659" y="1232437"/>
            <a:ext cx="8119157" cy="5170646"/>
          </a:xfrm>
          <a:prstGeom prst="rect">
            <a:avLst/>
          </a:prstGeom>
        </p:spPr>
        <p:txBody>
          <a:bodyPr wrap="square">
            <a:spAutoFit/>
          </a:bodyPr>
          <a:lstStyle/>
          <a:p>
            <a:pPr>
              <a:spcAft>
                <a:spcPts val="1800"/>
              </a:spcAft>
            </a:pPr>
            <a:r>
              <a:rPr lang="ja-JP" altLang="en-US" sz="1600" dirty="0"/>
              <a:t>　やわらか</a:t>
            </a:r>
            <a:r>
              <a:rPr lang="en-US" altLang="ja-JP" sz="1600" dirty="0"/>
              <a:t>3D</a:t>
            </a:r>
            <a:r>
              <a:rPr lang="ja-JP" altLang="en-US" sz="1600" dirty="0"/>
              <a:t>共創コンソーシアム</a:t>
            </a:r>
            <a:r>
              <a:rPr kumimoji="1" lang="ja-JP" altLang="en-US" sz="1600" dirty="0"/>
              <a:t>では、新しく会員になられる皆様に、同じ契約内容（ひな形）での入会（契約締結）をお願いしています。</a:t>
            </a:r>
            <a:endParaRPr kumimoji="1" lang="en-US" altLang="ja-JP" sz="1600" dirty="0"/>
          </a:p>
          <a:p>
            <a:pPr>
              <a:spcAft>
                <a:spcPts val="1800"/>
              </a:spcAft>
            </a:pPr>
            <a:r>
              <a:rPr lang="ja-JP" altLang="en-US" sz="1600" dirty="0"/>
              <a:t>　本コンソーシアムでは、会員同士が共創するオープンな場をベースとした活動である点を考慮して、会員区分毎に条件や契約金額を一律に設定しています。</a:t>
            </a:r>
            <a:endParaRPr lang="en-US" altLang="ja-JP" sz="1600" dirty="0"/>
          </a:p>
          <a:p>
            <a:pPr>
              <a:spcAft>
                <a:spcPts val="1800"/>
              </a:spcAft>
            </a:pPr>
            <a:r>
              <a:rPr lang="ja-JP" altLang="en-US" sz="1600" dirty="0"/>
              <a:t>　これは、会員の皆様に安心してご参加いただけるようにすると共に、スピード感をもって新しいイノベーションを起こすという本コンソーシアムの目指す姿を実現するために、契約内容の調整にかかる時間を少しでも短縮し、３</a:t>
            </a:r>
            <a:r>
              <a:rPr lang="en-US" altLang="ja-JP" sz="1600" dirty="0"/>
              <a:t>D</a:t>
            </a:r>
            <a:r>
              <a:rPr lang="ja-JP" altLang="en-US" sz="1600" dirty="0"/>
              <a:t>プリンターを使った試作や検証など本来の活動にいち早く取り組んでいただけるように考えたものです。</a:t>
            </a:r>
            <a:endParaRPr lang="en-US" altLang="ja-JP" sz="1600" dirty="0"/>
          </a:p>
          <a:p>
            <a:pPr>
              <a:spcAft>
                <a:spcPts val="1800"/>
              </a:spcAft>
            </a:pPr>
            <a:r>
              <a:rPr lang="ja-JP" altLang="en-US" sz="1600" dirty="0"/>
              <a:t>　会員区分毎の活動に応じて、以下の契約内容をご用意しています。</a:t>
            </a:r>
            <a:endParaRPr lang="en-US" altLang="ja-JP" sz="1600" dirty="0"/>
          </a:p>
          <a:p>
            <a:pPr marL="666750" indent="-398463">
              <a:spcAft>
                <a:spcPts val="1800"/>
              </a:spcAft>
            </a:pPr>
            <a:r>
              <a:rPr lang="ja-JP" altLang="en-US" sz="1600" dirty="0"/>
              <a:t>１．大学からの情報提供とアイデアを形にするオープンな場での活動がメインとなるシルバー会員は、</a:t>
            </a:r>
            <a:r>
              <a:rPr lang="ja-JP" altLang="en-US" sz="1600" b="1" dirty="0">
                <a:solidFill>
                  <a:srgbClr val="FF0000"/>
                </a:solidFill>
              </a:rPr>
              <a:t>守秘義務なしの</a:t>
            </a:r>
            <a:r>
              <a:rPr lang="ja-JP" altLang="en-US" sz="1600" b="1" dirty="0"/>
              <a:t>学術指導契約</a:t>
            </a:r>
            <a:endParaRPr lang="en-US" altLang="ja-JP" sz="1600" b="1" dirty="0"/>
          </a:p>
          <a:p>
            <a:pPr marL="666750" indent="-398463">
              <a:spcAft>
                <a:spcPts val="1800"/>
              </a:spcAft>
            </a:pPr>
            <a:r>
              <a:rPr lang="ja-JP" altLang="en-US" sz="1600" dirty="0"/>
              <a:t>２．オープンな場から発展して、大学と共同して個別の研究課題についての検討を行うプラチナ会員・ゴールド会員・シルバー（</a:t>
            </a:r>
            <a:r>
              <a:rPr lang="en-US" altLang="ja-JP" sz="1600" dirty="0"/>
              <a:t>FS</a:t>
            </a:r>
            <a:r>
              <a:rPr lang="ja-JP" altLang="en-US" sz="1600" dirty="0"/>
              <a:t>付）会員は、</a:t>
            </a:r>
            <a:r>
              <a:rPr lang="ja-JP" altLang="en-US" sz="1600" b="1" dirty="0">
                <a:solidFill>
                  <a:srgbClr val="FF0000"/>
                </a:solidFill>
              </a:rPr>
              <a:t>守秘義務ありの</a:t>
            </a:r>
            <a:r>
              <a:rPr lang="ja-JP" altLang="en-US" sz="1600" b="1" dirty="0"/>
              <a:t>共同研究契約</a:t>
            </a:r>
            <a:endParaRPr lang="en-US" altLang="ja-JP" sz="1600" b="1" dirty="0"/>
          </a:p>
          <a:p>
            <a:pPr>
              <a:spcAft>
                <a:spcPts val="1800"/>
              </a:spcAft>
            </a:pPr>
            <a:r>
              <a:rPr lang="ja-JP" altLang="en-US" sz="1600" dirty="0"/>
              <a:t>　本コンソーシアムの趣旨と目的をご理解いただき、ご参加いただければ幸いです。</a:t>
            </a:r>
            <a:endParaRPr lang="en-US" altLang="ja-JP" sz="1600" dirty="0"/>
          </a:p>
        </p:txBody>
      </p:sp>
      <p:sp>
        <p:nvSpPr>
          <p:cNvPr id="28" name="テキスト ボックス 27">
            <a:extLst>
              <a:ext uri="{FF2B5EF4-FFF2-40B4-BE49-F238E27FC236}">
                <a16:creationId xmlns:a16="http://schemas.microsoft.com/office/drawing/2014/main" id="{EDA90FDC-F387-D34F-AC53-E4F4EF6B433F}"/>
              </a:ext>
            </a:extLst>
          </p:cNvPr>
          <p:cNvSpPr txBox="1"/>
          <p:nvPr/>
        </p:nvSpPr>
        <p:spPr>
          <a:xfrm>
            <a:off x="3564212" y="6357207"/>
            <a:ext cx="5062604" cy="338554"/>
          </a:xfrm>
          <a:prstGeom prst="rect">
            <a:avLst/>
          </a:prstGeom>
          <a:noFill/>
        </p:spPr>
        <p:txBody>
          <a:bodyPr wrap="none" rtlCol="0">
            <a:spAutoFit/>
          </a:bodyPr>
          <a:lstStyle/>
          <a:p>
            <a:r>
              <a:rPr kumimoji="1" lang="ja-JP" altLang="en-US" sz="1600" b="1" spc="100" dirty="0">
                <a:latin typeface="+mn-ea"/>
              </a:rPr>
              <a:t>やわらか</a:t>
            </a:r>
            <a:r>
              <a:rPr kumimoji="1" lang="en-US" altLang="ja-JP" sz="1600" b="1" spc="100" dirty="0">
                <a:latin typeface="+mn-ea"/>
              </a:rPr>
              <a:t>3D</a:t>
            </a:r>
            <a:r>
              <a:rPr kumimoji="1" lang="ja-JP" altLang="en-US" sz="1600" b="1" spc="100" dirty="0">
                <a:latin typeface="+mn-ea"/>
              </a:rPr>
              <a:t>共創コンソーシアム 会長   古川 英光</a:t>
            </a:r>
          </a:p>
        </p:txBody>
      </p:sp>
    </p:spTree>
    <p:extLst>
      <p:ext uri="{BB962C8B-B14F-4D97-AF65-F5344CB8AC3E}">
        <p14:creationId xmlns:p14="http://schemas.microsoft.com/office/powerpoint/2010/main" val="115463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グループ化 79">
            <a:extLst>
              <a:ext uri="{FF2B5EF4-FFF2-40B4-BE49-F238E27FC236}">
                <a16:creationId xmlns:a16="http://schemas.microsoft.com/office/drawing/2014/main" id="{5ED1FD94-2B7F-D8B0-51D3-982533F6343C}"/>
              </a:ext>
            </a:extLst>
          </p:cNvPr>
          <p:cNvGrpSpPr/>
          <p:nvPr/>
        </p:nvGrpSpPr>
        <p:grpSpPr>
          <a:xfrm>
            <a:off x="6204231" y="940147"/>
            <a:ext cx="2520000" cy="5584132"/>
            <a:chOff x="6138921" y="940147"/>
            <a:chExt cx="2520000" cy="5584132"/>
          </a:xfrm>
        </p:grpSpPr>
        <p:sp>
          <p:nvSpPr>
            <p:cNvPr id="4" name="正方形/長方形 3"/>
            <p:cNvSpPr/>
            <p:nvPr/>
          </p:nvSpPr>
          <p:spPr bwMode="auto">
            <a:xfrm>
              <a:off x="6138921" y="940147"/>
              <a:ext cx="2520000" cy="5584132"/>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effectLst/>
                <a:latin typeface="+mj-ea"/>
                <a:ea typeface="+mj-ea"/>
              </a:endParaRPr>
            </a:p>
          </p:txBody>
        </p:sp>
        <p:grpSp>
          <p:nvGrpSpPr>
            <p:cNvPr id="3" name="グループ化 2">
              <a:extLst>
                <a:ext uri="{FF2B5EF4-FFF2-40B4-BE49-F238E27FC236}">
                  <a16:creationId xmlns:a16="http://schemas.microsoft.com/office/drawing/2014/main" id="{6312586A-7AAA-5B74-8345-2C471C25D243}"/>
                </a:ext>
              </a:extLst>
            </p:cNvPr>
            <p:cNvGrpSpPr/>
            <p:nvPr/>
          </p:nvGrpSpPr>
          <p:grpSpPr>
            <a:xfrm>
              <a:off x="6498821" y="1034594"/>
              <a:ext cx="1800200" cy="588654"/>
              <a:chOff x="6781082" y="1165324"/>
              <a:chExt cx="1800200" cy="588654"/>
            </a:xfrm>
          </p:grpSpPr>
          <p:sp>
            <p:nvSpPr>
              <p:cNvPr id="8" name="正方形/長方形 7"/>
              <p:cNvSpPr/>
              <p:nvPr/>
            </p:nvSpPr>
            <p:spPr bwMode="auto">
              <a:xfrm>
                <a:off x="6781082" y="1165324"/>
                <a:ext cx="1800200" cy="547249"/>
              </a:xfrm>
              <a:prstGeom prst="rect">
                <a:avLst/>
              </a:prstGeom>
              <a:solidFill>
                <a:schemeClr val="bg1"/>
              </a:solidFill>
              <a:ln w="2857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0" lang="ja-JP" altLang="en-US" b="1" dirty="0">
                    <a:latin typeface="+mj-ea"/>
                    <a:ea typeface="+mj-ea"/>
                  </a:rPr>
                  <a:t>山形大学</a:t>
                </a:r>
                <a:endParaRPr kumimoji="0" lang="en-US" altLang="ja-JP" b="1" dirty="0">
                  <a:latin typeface="+mj-ea"/>
                  <a:ea typeface="+mj-ea"/>
                </a:endParaRPr>
              </a:p>
            </p:txBody>
          </p:sp>
          <p:sp>
            <p:nvSpPr>
              <p:cNvPr id="47" name="テキスト ボックス 46"/>
              <p:cNvSpPr txBox="1"/>
              <p:nvPr/>
            </p:nvSpPr>
            <p:spPr>
              <a:xfrm>
                <a:off x="7056771" y="1476979"/>
                <a:ext cx="1261884" cy="276999"/>
              </a:xfrm>
              <a:prstGeom prst="rect">
                <a:avLst/>
              </a:prstGeom>
              <a:noFill/>
            </p:spPr>
            <p:txBody>
              <a:bodyPr wrap="none" rtlCol="0">
                <a:spAutoFit/>
              </a:bodyPr>
              <a:lstStyle/>
              <a:p>
                <a:r>
                  <a:rPr kumimoji="1" lang="ja-JP" altLang="en-US" sz="1200" b="1" dirty="0"/>
                  <a:t>（研究支援課）</a:t>
                </a:r>
              </a:p>
            </p:txBody>
          </p:sp>
        </p:grpSp>
      </p:grpSp>
      <p:sp>
        <p:nvSpPr>
          <p:cNvPr id="2" name="タイトル 1"/>
          <p:cNvSpPr>
            <a:spLocks noGrp="1"/>
          </p:cNvSpPr>
          <p:nvPr>
            <p:ph type="title"/>
          </p:nvPr>
        </p:nvSpPr>
        <p:spPr>
          <a:xfrm>
            <a:off x="1925638" y="193017"/>
            <a:ext cx="5292724" cy="654025"/>
          </a:xfrm>
        </p:spPr>
        <p:txBody>
          <a:bodyPr/>
          <a:lstStyle/>
          <a:p>
            <a:r>
              <a:rPr lang="ja-JP" altLang="en-US" dirty="0"/>
              <a:t>シルバー会員様ご入会・契約フロー案　</a:t>
            </a:r>
            <a:br>
              <a:rPr lang="en-US" altLang="ja-JP" dirty="0"/>
            </a:br>
            <a:r>
              <a:rPr lang="ja-JP" altLang="en-US" dirty="0">
                <a:solidFill>
                  <a:srgbClr val="FF0000"/>
                </a:solidFill>
              </a:rPr>
              <a:t>（学術指導契約のみを締結）</a:t>
            </a:r>
            <a:endParaRPr kumimoji="1" lang="ja-JP" altLang="en-US" dirty="0">
              <a:solidFill>
                <a:srgbClr val="FF0000"/>
              </a:solidFill>
            </a:endParaRPr>
          </a:p>
        </p:txBody>
      </p:sp>
      <p:grpSp>
        <p:nvGrpSpPr>
          <p:cNvPr id="61" name="グループ化 60">
            <a:extLst>
              <a:ext uri="{FF2B5EF4-FFF2-40B4-BE49-F238E27FC236}">
                <a16:creationId xmlns:a16="http://schemas.microsoft.com/office/drawing/2014/main" id="{C7590FAF-A9DA-A901-62AB-E8D77258C837}"/>
              </a:ext>
            </a:extLst>
          </p:cNvPr>
          <p:cNvGrpSpPr/>
          <p:nvPr/>
        </p:nvGrpSpPr>
        <p:grpSpPr>
          <a:xfrm>
            <a:off x="417983" y="940147"/>
            <a:ext cx="2520000" cy="5584132"/>
            <a:chOff x="483293" y="940147"/>
            <a:chExt cx="2520000" cy="5584132"/>
          </a:xfrm>
        </p:grpSpPr>
        <p:sp>
          <p:nvSpPr>
            <p:cNvPr id="5" name="正方形/長方形 4"/>
            <p:cNvSpPr/>
            <p:nvPr/>
          </p:nvSpPr>
          <p:spPr bwMode="auto">
            <a:xfrm>
              <a:off x="483293" y="940147"/>
              <a:ext cx="2520000" cy="5584132"/>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effectLst/>
                <a:latin typeface="+mj-ea"/>
                <a:ea typeface="+mj-ea"/>
              </a:endParaRPr>
            </a:p>
          </p:txBody>
        </p:sp>
        <p:sp>
          <p:nvSpPr>
            <p:cNvPr id="9" name="正方形/長方形 8"/>
            <p:cNvSpPr/>
            <p:nvPr/>
          </p:nvSpPr>
          <p:spPr bwMode="auto">
            <a:xfrm>
              <a:off x="843193" y="1034595"/>
              <a:ext cx="1800200" cy="547247"/>
            </a:xfrm>
            <a:prstGeom prst="rect">
              <a:avLst/>
            </a:prstGeom>
            <a:solidFill>
              <a:schemeClr val="bg1"/>
            </a:solidFill>
            <a:ln w="28575" cap="flat" cmpd="sng" algn="ctr">
              <a:solidFill>
                <a:schemeClr val="accent4">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effectLst/>
                  <a:latin typeface="+mj-ea"/>
                  <a:ea typeface="+mj-ea"/>
                </a:rPr>
                <a:t>入会ご希望者様</a:t>
              </a:r>
            </a:p>
          </p:txBody>
        </p:sp>
      </p:grpSp>
      <p:cxnSp>
        <p:nvCxnSpPr>
          <p:cNvPr id="10" name="直線矢印コネクタ 9"/>
          <p:cNvCxnSpPr>
            <a:cxnSpLocks/>
          </p:cNvCxnSpPr>
          <p:nvPr/>
        </p:nvCxnSpPr>
        <p:spPr bwMode="auto">
          <a:xfrm>
            <a:off x="1662525" y="1967211"/>
            <a:ext cx="0" cy="21602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1" name="角丸四角形 10"/>
          <p:cNvSpPr/>
          <p:nvPr/>
        </p:nvSpPr>
        <p:spPr bwMode="auto">
          <a:xfrm>
            <a:off x="777883" y="1676241"/>
            <a:ext cx="1800200" cy="719593"/>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0" lang="ja-JP" altLang="en-US" sz="1100" dirty="0">
                <a:latin typeface="+mj-ea"/>
              </a:rPr>
              <a:t>入会申込書を</a:t>
            </a:r>
            <a:endParaRPr kumimoji="0" lang="en-US" altLang="ja-JP" sz="1100" dirty="0">
              <a:latin typeface="+mj-ea"/>
            </a:endParaRPr>
          </a:p>
          <a:p>
            <a:pPr algn="ctr" fontAlgn="base">
              <a:spcBef>
                <a:spcPct val="0"/>
              </a:spcBef>
              <a:spcAft>
                <a:spcPct val="0"/>
              </a:spcAft>
            </a:pPr>
            <a:r>
              <a:rPr kumimoji="0" lang="ja-JP" altLang="en-US" sz="1100" dirty="0">
                <a:latin typeface="+mj-ea"/>
              </a:rPr>
              <a:t>メールで事務局へ</a:t>
            </a:r>
            <a:endParaRPr kumimoji="0" lang="en-US" altLang="ja-JP" sz="1100" dirty="0">
              <a:latin typeface="+mj-ea"/>
            </a:endParaRPr>
          </a:p>
          <a:p>
            <a:pPr algn="ctr" fontAlgn="base">
              <a:spcBef>
                <a:spcPct val="0"/>
              </a:spcBef>
              <a:spcAft>
                <a:spcPct val="0"/>
              </a:spcAft>
            </a:pPr>
            <a:r>
              <a:rPr kumimoji="0" lang="ja-JP" altLang="en-US" sz="1100" dirty="0">
                <a:latin typeface="+mj-ea"/>
              </a:rPr>
              <a:t>お申込み</a:t>
            </a:r>
            <a:endParaRPr kumimoji="0" lang="en-US" altLang="ja-JP" sz="1100" dirty="0">
              <a:latin typeface="+mj-ea"/>
            </a:endParaRPr>
          </a:p>
        </p:txBody>
      </p:sp>
      <p:cxnSp>
        <p:nvCxnSpPr>
          <p:cNvPr id="16" name="直線矢印コネクタ 15"/>
          <p:cNvCxnSpPr>
            <a:cxnSpLocks/>
            <a:stCxn id="33" idx="1"/>
            <a:endCxn id="43" idx="3"/>
          </p:cNvCxnSpPr>
          <p:nvPr/>
        </p:nvCxnSpPr>
        <p:spPr bwMode="auto">
          <a:xfrm flipH="1" flipV="1">
            <a:off x="2578083" y="3666048"/>
            <a:ext cx="3950084" cy="1"/>
          </a:xfrm>
          <a:prstGeom prst="straightConnector1">
            <a:avLst/>
          </a:prstGeom>
          <a:solidFill>
            <a:schemeClr val="accent1"/>
          </a:solidFill>
          <a:ln w="28575" cap="flat" cmpd="sng" algn="ctr">
            <a:solidFill>
              <a:schemeClr val="tx1"/>
            </a:solidFill>
            <a:prstDash val="solid"/>
            <a:round/>
            <a:headEnd type="arrow" w="med" len="med"/>
            <a:tailEnd type="arrow"/>
          </a:ln>
          <a:effectLst/>
        </p:spPr>
      </p:cxnSp>
      <p:sp>
        <p:nvSpPr>
          <p:cNvPr id="17" name="角丸四角形 16"/>
          <p:cNvSpPr/>
          <p:nvPr/>
        </p:nvSpPr>
        <p:spPr bwMode="auto">
          <a:xfrm>
            <a:off x="6564131" y="6006502"/>
            <a:ext cx="1800200" cy="347965"/>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dirty="0">
                <a:latin typeface="+mj-ea"/>
                <a:ea typeface="+mj-ea"/>
              </a:rPr>
              <a:t>請求書発行</a:t>
            </a:r>
            <a:endParaRPr kumimoji="0" lang="en-US" altLang="ja-JP" sz="1100" dirty="0">
              <a:latin typeface="+mj-ea"/>
              <a:ea typeface="+mj-ea"/>
            </a:endParaRPr>
          </a:p>
        </p:txBody>
      </p:sp>
      <p:cxnSp>
        <p:nvCxnSpPr>
          <p:cNvPr id="18" name="直線矢印コネクタ 17"/>
          <p:cNvCxnSpPr>
            <a:cxnSpLocks/>
            <a:stCxn id="17" idx="1"/>
            <a:endCxn id="19" idx="3"/>
          </p:cNvCxnSpPr>
          <p:nvPr/>
        </p:nvCxnSpPr>
        <p:spPr bwMode="auto">
          <a:xfrm flipH="1">
            <a:off x="2578083" y="6180485"/>
            <a:ext cx="3986048"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9" name="角丸四角形 18"/>
          <p:cNvSpPr/>
          <p:nvPr/>
        </p:nvSpPr>
        <p:spPr bwMode="auto">
          <a:xfrm>
            <a:off x="777883" y="6006502"/>
            <a:ext cx="1800200" cy="347965"/>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dirty="0">
                <a:latin typeface="+mj-ea"/>
                <a:ea typeface="+mj-ea"/>
              </a:rPr>
              <a:t>指定口座へご入金</a:t>
            </a:r>
            <a:endParaRPr kumimoji="0" lang="en-US" altLang="ja-JP" sz="1100" dirty="0">
              <a:latin typeface="+mj-ea"/>
              <a:ea typeface="+mj-ea"/>
            </a:endParaRPr>
          </a:p>
        </p:txBody>
      </p:sp>
      <p:sp>
        <p:nvSpPr>
          <p:cNvPr id="21" name="角丸四角形 20"/>
          <p:cNvSpPr/>
          <p:nvPr/>
        </p:nvSpPr>
        <p:spPr bwMode="auto">
          <a:xfrm>
            <a:off x="777883" y="5302435"/>
            <a:ext cx="1800200" cy="432048"/>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dirty="0">
                <a:latin typeface="+mj-ea"/>
                <a:ea typeface="+mj-ea"/>
              </a:rPr>
              <a:t>会員手続き完了</a:t>
            </a:r>
            <a:endParaRPr kumimoji="0" lang="en-US" altLang="ja-JP" sz="1100" dirty="0">
              <a:latin typeface="+mj-ea"/>
              <a:ea typeface="+mj-ea"/>
            </a:endParaRPr>
          </a:p>
        </p:txBody>
      </p:sp>
      <p:sp>
        <p:nvSpPr>
          <p:cNvPr id="22" name="テキスト ボックス 21"/>
          <p:cNvSpPr txBox="1"/>
          <p:nvPr/>
        </p:nvSpPr>
        <p:spPr>
          <a:xfrm>
            <a:off x="3949201" y="6588595"/>
            <a:ext cx="5291833" cy="253916"/>
          </a:xfrm>
          <a:prstGeom prst="rect">
            <a:avLst/>
          </a:prstGeom>
          <a:noFill/>
        </p:spPr>
        <p:txBody>
          <a:bodyPr wrap="none" rtlCol="0">
            <a:spAutoFit/>
          </a:bodyPr>
          <a:lstStyle/>
          <a:p>
            <a:r>
              <a:rPr lang="ja-JP" altLang="en-US" sz="1050" dirty="0">
                <a:latin typeface="+mj-ea"/>
                <a:ea typeface="+mj-ea"/>
              </a:rPr>
              <a:t>（</a:t>
            </a:r>
            <a:r>
              <a:rPr lang="en-US" altLang="ja-JP" sz="1050" dirty="0">
                <a:latin typeface="+mj-ea"/>
                <a:ea typeface="+mj-ea"/>
              </a:rPr>
              <a:t>1</a:t>
            </a:r>
            <a:r>
              <a:rPr lang="ja-JP" altLang="en-US" sz="1050" dirty="0">
                <a:latin typeface="+mj-ea"/>
                <a:ea typeface="+mj-ea"/>
              </a:rPr>
              <a:t>）事務局業務委託先：株式会社早稲田大学アカデミックソリューション（</a:t>
            </a:r>
            <a:r>
              <a:rPr lang="en-US" altLang="ja-JP" sz="1050" dirty="0">
                <a:latin typeface="+mj-ea"/>
                <a:ea typeface="+mj-ea"/>
              </a:rPr>
              <a:t>WAS</a:t>
            </a:r>
            <a:r>
              <a:rPr lang="ja-JP" altLang="en-US" sz="1050" dirty="0">
                <a:latin typeface="+mj-ea"/>
                <a:ea typeface="+mj-ea"/>
              </a:rPr>
              <a:t>）</a:t>
            </a:r>
            <a:endParaRPr kumimoji="1" lang="ja-JP" altLang="en-US" sz="1050" dirty="0">
              <a:latin typeface="+mj-ea"/>
              <a:ea typeface="+mj-ea"/>
            </a:endParaRPr>
          </a:p>
        </p:txBody>
      </p:sp>
      <p:sp>
        <p:nvSpPr>
          <p:cNvPr id="24" name="角丸四角形 23"/>
          <p:cNvSpPr/>
          <p:nvPr/>
        </p:nvSpPr>
        <p:spPr bwMode="auto">
          <a:xfrm>
            <a:off x="777883" y="2503923"/>
            <a:ext cx="1800200" cy="610457"/>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dirty="0">
                <a:latin typeface="+mj-ea"/>
                <a:ea typeface="+mj-ea"/>
              </a:rPr>
              <a:t>申込書・契約書に</a:t>
            </a:r>
            <a:endParaRPr kumimoji="0" lang="en-US" altLang="ja-JP" sz="1100" dirty="0">
              <a:latin typeface="+mj-ea"/>
              <a:ea typeface="+mj-ea"/>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dirty="0">
                <a:latin typeface="+mj-ea"/>
                <a:ea typeface="+mj-ea"/>
              </a:rPr>
              <a:t>必要事項記入</a:t>
            </a:r>
            <a:endParaRPr kumimoji="0" lang="en-US" altLang="ja-JP" sz="1100" dirty="0">
              <a:latin typeface="+mj-ea"/>
              <a:ea typeface="+mj-ea"/>
            </a:endParaRPr>
          </a:p>
        </p:txBody>
      </p:sp>
      <p:sp>
        <p:nvSpPr>
          <p:cNvPr id="25" name="角丸四角形 24"/>
          <p:cNvSpPr/>
          <p:nvPr/>
        </p:nvSpPr>
        <p:spPr bwMode="auto">
          <a:xfrm>
            <a:off x="6528167" y="1683894"/>
            <a:ext cx="1872128" cy="704285"/>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fontAlgn="base">
              <a:spcBef>
                <a:spcPct val="0"/>
              </a:spcBef>
              <a:spcAft>
                <a:spcPct val="0"/>
              </a:spcAft>
            </a:pPr>
            <a:r>
              <a:rPr kumimoji="0" lang="ja-JP" altLang="en-US" sz="1100" dirty="0">
                <a:latin typeface="+mj-ea"/>
                <a:ea typeface="+mj-ea"/>
              </a:rPr>
              <a:t>学術指導契約</a:t>
            </a:r>
            <a:endParaRPr kumimoji="0" lang="en-US" altLang="ja-JP" sz="1100" dirty="0">
              <a:latin typeface="+mj-ea"/>
              <a:ea typeface="+mj-ea"/>
            </a:endParaRPr>
          </a:p>
          <a:p>
            <a:pPr algn="ctr" fontAlgn="base">
              <a:spcBef>
                <a:spcPct val="0"/>
              </a:spcBef>
              <a:spcAft>
                <a:spcPct val="0"/>
              </a:spcAft>
            </a:pPr>
            <a:r>
              <a:rPr kumimoji="0" lang="ja-JP" altLang="en-US" sz="1100" dirty="0">
                <a:latin typeface="+mj-ea"/>
                <a:ea typeface="+mj-ea"/>
              </a:rPr>
              <a:t>手続き開始</a:t>
            </a:r>
            <a:endParaRPr kumimoji="0" lang="en-US" altLang="ja-JP" sz="1100" dirty="0">
              <a:latin typeface="+mj-ea"/>
              <a:ea typeface="+mj-ea"/>
            </a:endParaRPr>
          </a:p>
        </p:txBody>
      </p:sp>
      <p:cxnSp>
        <p:nvCxnSpPr>
          <p:cNvPr id="26" name="直線矢印コネクタ 25"/>
          <p:cNvCxnSpPr>
            <a:cxnSpLocks/>
            <a:stCxn id="28" idx="2"/>
            <a:endCxn id="17" idx="0"/>
          </p:cNvCxnSpPr>
          <p:nvPr/>
        </p:nvCxnSpPr>
        <p:spPr bwMode="auto">
          <a:xfrm>
            <a:off x="7464231" y="5715780"/>
            <a:ext cx="0" cy="290722"/>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27" name="直線矢印コネクタ 26"/>
          <p:cNvCxnSpPr>
            <a:cxnSpLocks/>
            <a:stCxn id="21" idx="3"/>
            <a:endCxn id="28" idx="1"/>
          </p:cNvCxnSpPr>
          <p:nvPr/>
        </p:nvCxnSpPr>
        <p:spPr bwMode="auto">
          <a:xfrm>
            <a:off x="2578083" y="5518459"/>
            <a:ext cx="3986048" cy="1"/>
          </a:xfrm>
          <a:prstGeom prst="straightConnector1">
            <a:avLst/>
          </a:prstGeom>
          <a:solidFill>
            <a:schemeClr val="accent1"/>
          </a:solidFill>
          <a:ln w="28575" cap="flat" cmpd="sng" algn="ctr">
            <a:solidFill>
              <a:schemeClr val="tx1"/>
            </a:solidFill>
            <a:prstDash val="solid"/>
            <a:round/>
            <a:headEnd type="arrow" w="med" len="med"/>
            <a:tailEnd type="none"/>
          </a:ln>
          <a:effectLst/>
        </p:spPr>
      </p:cxnSp>
      <p:sp>
        <p:nvSpPr>
          <p:cNvPr id="28" name="角丸四角形 27"/>
          <p:cNvSpPr/>
          <p:nvPr/>
        </p:nvSpPr>
        <p:spPr bwMode="auto">
          <a:xfrm>
            <a:off x="6564131" y="5321139"/>
            <a:ext cx="1800200" cy="394641"/>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0" lang="ja-JP" altLang="en-US" sz="1100" dirty="0">
                <a:latin typeface="+mj-ea"/>
                <a:ea typeface="+mj-ea"/>
              </a:rPr>
              <a:t>契約締結の連絡</a:t>
            </a:r>
            <a:endParaRPr kumimoji="0" lang="en-US" altLang="ja-JP" sz="1100" dirty="0">
              <a:latin typeface="+mj-ea"/>
              <a:ea typeface="+mj-ea"/>
            </a:endParaRPr>
          </a:p>
        </p:txBody>
      </p:sp>
      <p:grpSp>
        <p:nvGrpSpPr>
          <p:cNvPr id="81" name="グループ化 80">
            <a:extLst>
              <a:ext uri="{FF2B5EF4-FFF2-40B4-BE49-F238E27FC236}">
                <a16:creationId xmlns:a16="http://schemas.microsoft.com/office/drawing/2014/main" id="{6EF8550C-1C55-C068-9268-AF27EAA3808D}"/>
              </a:ext>
            </a:extLst>
          </p:cNvPr>
          <p:cNvGrpSpPr/>
          <p:nvPr/>
        </p:nvGrpSpPr>
        <p:grpSpPr>
          <a:xfrm>
            <a:off x="3312000" y="940147"/>
            <a:ext cx="2520000" cy="2400158"/>
            <a:chOff x="3312000" y="940147"/>
            <a:chExt cx="2520000" cy="2400158"/>
          </a:xfrm>
        </p:grpSpPr>
        <p:sp>
          <p:nvSpPr>
            <p:cNvPr id="6" name="正方形/長方形 5"/>
            <p:cNvSpPr/>
            <p:nvPr/>
          </p:nvSpPr>
          <p:spPr bwMode="auto">
            <a:xfrm>
              <a:off x="3312000" y="940147"/>
              <a:ext cx="2520000" cy="2400158"/>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effectLst/>
                <a:latin typeface="+mj-ea"/>
                <a:ea typeface="+mj-ea"/>
              </a:endParaRPr>
            </a:p>
          </p:txBody>
        </p:sp>
        <p:sp>
          <p:nvSpPr>
            <p:cNvPr id="7" name="正方形/長方形 6"/>
            <p:cNvSpPr/>
            <p:nvPr/>
          </p:nvSpPr>
          <p:spPr bwMode="auto">
            <a:xfrm>
              <a:off x="3671900" y="1034595"/>
              <a:ext cx="1800200" cy="547249"/>
            </a:xfrm>
            <a:prstGeom prst="rect">
              <a:avLst/>
            </a:prstGeom>
            <a:solidFill>
              <a:schemeClr val="bg1"/>
            </a:solidFill>
            <a:ln w="2857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0" lang="ja-JP" altLang="en-US" b="1" dirty="0">
                  <a:latin typeface="+mj-ea"/>
                  <a:ea typeface="+mj-ea"/>
                </a:rPr>
                <a:t>事務局</a:t>
              </a:r>
              <a:r>
                <a:rPr kumimoji="0" lang="ja-JP" altLang="en-US" sz="1200" b="1" dirty="0">
                  <a:latin typeface="+mj-ea"/>
                  <a:ea typeface="+mj-ea"/>
                </a:rPr>
                <a:t>（</a:t>
              </a:r>
              <a:r>
                <a:rPr kumimoji="0" lang="en-US" altLang="ja-JP" sz="1200" b="1" dirty="0">
                  <a:latin typeface="+mj-ea"/>
                  <a:ea typeface="+mj-ea"/>
                </a:rPr>
                <a:t>WAS</a:t>
              </a:r>
              <a:r>
                <a:rPr kumimoji="0" lang="en-US" altLang="ja-JP" sz="1200" b="1" baseline="30000" dirty="0">
                  <a:latin typeface="+mj-ea"/>
                  <a:ea typeface="+mj-ea"/>
                </a:rPr>
                <a:t>(1)</a:t>
              </a:r>
              <a:r>
                <a:rPr kumimoji="0" lang="ja-JP" altLang="en-US" sz="1200" b="1" dirty="0">
                  <a:latin typeface="+mj-ea"/>
                  <a:ea typeface="+mj-ea"/>
                </a:rPr>
                <a:t>）</a:t>
              </a:r>
            </a:p>
          </p:txBody>
        </p:sp>
        <p:sp>
          <p:nvSpPr>
            <p:cNvPr id="13" name="角丸四角形 12"/>
            <p:cNvSpPr/>
            <p:nvPr/>
          </p:nvSpPr>
          <p:spPr bwMode="auto">
            <a:xfrm>
              <a:off x="3671900" y="1780254"/>
              <a:ext cx="1800200" cy="511566"/>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1100" dirty="0">
                  <a:latin typeface="+mj-ea"/>
                  <a:ea typeface="+mj-ea"/>
                </a:rPr>
                <a:t>お申込内容の</a:t>
              </a:r>
              <a:endParaRPr lang="en-US" altLang="ja-JP" sz="1100" dirty="0">
                <a:latin typeface="+mj-ea"/>
                <a:ea typeface="+mj-ea"/>
              </a:endParaRPr>
            </a:p>
            <a:p>
              <a:pPr algn="ctr" fontAlgn="base">
                <a:spcBef>
                  <a:spcPct val="0"/>
                </a:spcBef>
                <a:spcAft>
                  <a:spcPct val="0"/>
                </a:spcAft>
              </a:pPr>
              <a:r>
                <a:rPr lang="ja-JP" altLang="en-US" sz="1100" dirty="0">
                  <a:latin typeface="+mj-ea"/>
                  <a:ea typeface="+mj-ea"/>
                </a:rPr>
                <a:t>山形大学との共有</a:t>
              </a:r>
              <a:endParaRPr kumimoji="0" lang="en-US" altLang="ja-JP" sz="1100" dirty="0">
                <a:latin typeface="+mj-ea"/>
                <a:ea typeface="+mj-ea"/>
              </a:endParaRPr>
            </a:p>
          </p:txBody>
        </p:sp>
        <p:sp>
          <p:nvSpPr>
            <p:cNvPr id="32" name="角丸四角形 31"/>
            <p:cNvSpPr/>
            <p:nvPr/>
          </p:nvSpPr>
          <p:spPr bwMode="auto">
            <a:xfrm>
              <a:off x="3635936" y="2499139"/>
              <a:ext cx="1872128" cy="620025"/>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0" lang="ja-JP" altLang="en-US" sz="1100" dirty="0">
                  <a:latin typeface="+mj-ea"/>
                  <a:ea typeface="+mj-ea"/>
                </a:rPr>
                <a:t>学術指導申込書</a:t>
              </a:r>
              <a:endParaRPr lang="en-US" altLang="ja-JP" sz="1100" dirty="0">
                <a:latin typeface="+mj-ea"/>
                <a:ea typeface="+mj-ea"/>
              </a:endParaRPr>
            </a:p>
            <a:p>
              <a:pPr algn="ctr" fontAlgn="base">
                <a:spcBef>
                  <a:spcPct val="0"/>
                </a:spcBef>
                <a:spcAft>
                  <a:spcPct val="0"/>
                </a:spcAft>
              </a:pPr>
              <a:r>
                <a:rPr kumimoji="0" lang="ja-JP" altLang="en-US" sz="1100" dirty="0">
                  <a:latin typeface="+mj-ea"/>
                  <a:ea typeface="+mj-ea"/>
                </a:rPr>
                <a:t>学術指導契約書</a:t>
              </a:r>
              <a:endParaRPr kumimoji="0" lang="en-US" altLang="ja-JP" sz="1100" dirty="0">
                <a:latin typeface="+mj-ea"/>
                <a:ea typeface="+mj-ea"/>
              </a:endParaRPr>
            </a:p>
            <a:p>
              <a:pPr algn="ctr" fontAlgn="base">
                <a:spcBef>
                  <a:spcPct val="0"/>
                </a:spcBef>
                <a:spcAft>
                  <a:spcPct val="0"/>
                </a:spcAft>
              </a:pPr>
              <a:r>
                <a:rPr kumimoji="0" lang="ja-JP" altLang="en-US" sz="1100" dirty="0">
                  <a:latin typeface="+mj-ea"/>
                  <a:ea typeface="+mj-ea"/>
                </a:rPr>
                <a:t>書式送付</a:t>
              </a:r>
              <a:endParaRPr kumimoji="0" lang="en-US" altLang="ja-JP" sz="1100" dirty="0">
                <a:latin typeface="+mj-ea"/>
                <a:ea typeface="+mj-ea"/>
              </a:endParaRPr>
            </a:p>
          </p:txBody>
        </p:sp>
      </p:grpSp>
      <p:sp>
        <p:nvSpPr>
          <p:cNvPr id="33" name="角丸四角形 32"/>
          <p:cNvSpPr/>
          <p:nvPr/>
        </p:nvSpPr>
        <p:spPr bwMode="auto">
          <a:xfrm>
            <a:off x="6528167" y="3376479"/>
            <a:ext cx="1872128" cy="579139"/>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0" lang="ja-JP" altLang="en-US" sz="1100" dirty="0">
                <a:latin typeface="+mj-ea"/>
                <a:ea typeface="+mj-ea"/>
              </a:rPr>
              <a:t>関係部門にて</a:t>
            </a:r>
            <a:endParaRPr kumimoji="0" lang="en-US" altLang="ja-JP" sz="1100" dirty="0">
              <a:latin typeface="+mj-ea"/>
              <a:ea typeface="+mj-ea"/>
            </a:endParaRPr>
          </a:p>
          <a:p>
            <a:pPr algn="ctr" fontAlgn="base">
              <a:spcBef>
                <a:spcPct val="0"/>
              </a:spcBef>
              <a:spcAft>
                <a:spcPct val="0"/>
              </a:spcAft>
            </a:pPr>
            <a:r>
              <a:rPr kumimoji="0" lang="ja-JP" altLang="en-US" sz="1100" dirty="0">
                <a:latin typeface="+mj-ea"/>
                <a:ea typeface="+mj-ea"/>
              </a:rPr>
              <a:t>学術指導契約書</a:t>
            </a:r>
            <a:endParaRPr kumimoji="0" lang="en-US" altLang="ja-JP" sz="1100" dirty="0">
              <a:latin typeface="+mj-ea"/>
              <a:ea typeface="+mj-ea"/>
            </a:endParaRPr>
          </a:p>
          <a:p>
            <a:pPr algn="ctr" fontAlgn="base">
              <a:spcBef>
                <a:spcPct val="0"/>
              </a:spcBef>
              <a:spcAft>
                <a:spcPct val="0"/>
              </a:spcAft>
            </a:pPr>
            <a:r>
              <a:rPr kumimoji="0" lang="ja-JP" altLang="en-US" sz="1100" dirty="0">
                <a:latin typeface="+mj-ea"/>
                <a:ea typeface="+mj-ea"/>
              </a:rPr>
              <a:t>内容精査</a:t>
            </a:r>
            <a:endParaRPr kumimoji="0" lang="en-US" altLang="ja-JP" sz="1100" dirty="0">
              <a:latin typeface="+mj-ea"/>
              <a:ea typeface="+mj-ea"/>
            </a:endParaRPr>
          </a:p>
        </p:txBody>
      </p:sp>
      <p:sp>
        <p:nvSpPr>
          <p:cNvPr id="34" name="正方形/長方形 33"/>
          <p:cNvSpPr/>
          <p:nvPr/>
        </p:nvSpPr>
        <p:spPr bwMode="auto">
          <a:xfrm>
            <a:off x="2976699" y="3446188"/>
            <a:ext cx="3190603" cy="650560"/>
          </a:xfrm>
          <a:prstGeom prst="rect">
            <a:avLst/>
          </a:prstGeom>
          <a:solidFill>
            <a:srgbClr val="CCFFFF"/>
          </a:solidFill>
          <a:ln w="95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altLang="ja-JP" sz="800" i="0" u="none" strike="noStrike" cap="none" normalizeH="0" baseline="0" dirty="0">
              <a:ln>
                <a:noFill/>
              </a:ln>
              <a:effectLst/>
              <a:latin typeface="+mj-ea"/>
              <a:ea typeface="+mj-ea"/>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b="1" i="0" u="none" strike="noStrike" cap="none" normalizeH="0" baseline="0" dirty="0">
                <a:ln>
                  <a:noFill/>
                </a:ln>
                <a:effectLst/>
                <a:latin typeface="+mj-ea"/>
                <a:ea typeface="+mj-ea"/>
              </a:rPr>
              <a:t>互いに内容を精査</a:t>
            </a:r>
            <a:endParaRPr kumimoji="0" lang="en-US" altLang="ja-JP" sz="1100" b="1" i="0" u="none" strike="noStrike" cap="none" normalizeH="0" baseline="0" dirty="0">
              <a:ln>
                <a:noFill/>
              </a:ln>
              <a:effectLst/>
              <a:latin typeface="+mj-ea"/>
              <a:ea typeface="+mj-ea"/>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altLang="ja-JP" sz="900" i="0" u="none" strike="noStrike" cap="none" normalizeH="0" baseline="0" dirty="0">
              <a:ln>
                <a:noFill/>
              </a:ln>
              <a:effectLst/>
              <a:latin typeface="+mj-ea"/>
              <a:ea typeface="+mj-ea"/>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050" i="0" u="none" strike="noStrike" cap="none" normalizeH="0" baseline="0" dirty="0">
                <a:ln>
                  <a:noFill/>
                </a:ln>
                <a:effectLst/>
                <a:latin typeface="+mj-ea"/>
                <a:ea typeface="+mj-ea"/>
              </a:rPr>
              <a:t>※</a:t>
            </a:r>
            <a:r>
              <a:rPr kumimoji="0" lang="ja-JP" altLang="en-US" sz="1050" i="0" u="none" strike="noStrike" cap="none" normalizeH="0" baseline="0" dirty="0">
                <a:ln>
                  <a:noFill/>
                </a:ln>
                <a:effectLst/>
                <a:latin typeface="+mj-ea"/>
                <a:ea typeface="+mj-ea"/>
              </a:rPr>
              <a:t>契約締結までおおよそ１ヵ月要します（目安）</a:t>
            </a:r>
          </a:p>
        </p:txBody>
      </p:sp>
      <p:cxnSp>
        <p:nvCxnSpPr>
          <p:cNvPr id="35" name="直線矢印コネクタ 34"/>
          <p:cNvCxnSpPr>
            <a:cxnSpLocks/>
            <a:stCxn id="24" idx="2"/>
            <a:endCxn id="43" idx="0"/>
          </p:cNvCxnSpPr>
          <p:nvPr/>
        </p:nvCxnSpPr>
        <p:spPr bwMode="auto">
          <a:xfrm>
            <a:off x="1677983" y="3114380"/>
            <a:ext cx="0" cy="265524"/>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6" name="角丸四角形 35"/>
          <p:cNvSpPr/>
          <p:nvPr/>
        </p:nvSpPr>
        <p:spPr bwMode="auto">
          <a:xfrm flipH="1">
            <a:off x="683005" y="4750841"/>
            <a:ext cx="7777991" cy="257142"/>
          </a:xfrm>
          <a:prstGeom prst="roundRect">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0" lang="ja-JP" altLang="en-US" sz="1200" b="1" dirty="0">
                <a:latin typeface="+mj-ea"/>
                <a:ea typeface="+mj-ea"/>
              </a:rPr>
              <a:t>契約内容合意</a:t>
            </a:r>
            <a:r>
              <a:rPr kumimoji="0" lang="ja-JP" altLang="en-US" sz="1100" dirty="0">
                <a:latin typeface="+mj-ea"/>
                <a:ea typeface="+mj-ea"/>
              </a:rPr>
              <a:t>　契約書</a:t>
            </a:r>
            <a:r>
              <a:rPr kumimoji="0" lang="en-US" altLang="ja-JP" sz="1100" dirty="0">
                <a:latin typeface="+mj-ea"/>
                <a:ea typeface="+mj-ea"/>
              </a:rPr>
              <a:t>2</a:t>
            </a:r>
            <a:r>
              <a:rPr kumimoji="0" lang="ja-JP" altLang="en-US" sz="1100" dirty="0">
                <a:latin typeface="+mj-ea"/>
                <a:ea typeface="+mj-ea"/>
              </a:rPr>
              <a:t>通作成し両者押印により契約締結</a:t>
            </a:r>
            <a:endParaRPr kumimoji="0" lang="en-US" altLang="ja-JP" sz="1100" dirty="0">
              <a:latin typeface="+mj-ea"/>
              <a:ea typeface="+mj-ea"/>
            </a:endParaRPr>
          </a:p>
        </p:txBody>
      </p:sp>
      <p:sp>
        <p:nvSpPr>
          <p:cNvPr id="38" name="角丸四角形 37"/>
          <p:cNvSpPr/>
          <p:nvPr/>
        </p:nvSpPr>
        <p:spPr bwMode="auto">
          <a:xfrm>
            <a:off x="777883" y="4208982"/>
            <a:ext cx="1800200" cy="28057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dirty="0">
                <a:latin typeface="+mj-ea"/>
                <a:ea typeface="+mj-ea"/>
              </a:rPr>
              <a:t>学術指導申込書　押印</a:t>
            </a:r>
            <a:endParaRPr kumimoji="0" lang="en-US" altLang="ja-JP" sz="1100" dirty="0">
              <a:latin typeface="+mj-ea"/>
              <a:ea typeface="+mj-ea"/>
            </a:endParaRPr>
          </a:p>
        </p:txBody>
      </p:sp>
      <p:sp>
        <p:nvSpPr>
          <p:cNvPr id="39" name="角丸四角形 38"/>
          <p:cNvSpPr/>
          <p:nvPr/>
        </p:nvSpPr>
        <p:spPr bwMode="auto">
          <a:xfrm>
            <a:off x="6564131" y="4208982"/>
            <a:ext cx="1800200" cy="280572"/>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dirty="0">
                <a:latin typeface="+mj-ea"/>
                <a:ea typeface="+mj-ea"/>
              </a:rPr>
              <a:t>学術指導申込書　受領</a:t>
            </a:r>
            <a:endParaRPr kumimoji="0" lang="en-US" altLang="ja-JP" sz="1100" dirty="0">
              <a:latin typeface="+mj-ea"/>
              <a:ea typeface="+mj-ea"/>
            </a:endParaRPr>
          </a:p>
        </p:txBody>
      </p:sp>
      <p:cxnSp>
        <p:nvCxnSpPr>
          <p:cNvPr id="40" name="直線矢印コネクタ 39"/>
          <p:cNvCxnSpPr>
            <a:cxnSpLocks/>
            <a:stCxn id="43" idx="2"/>
            <a:endCxn id="38" idx="0"/>
          </p:cNvCxnSpPr>
          <p:nvPr/>
        </p:nvCxnSpPr>
        <p:spPr bwMode="auto">
          <a:xfrm>
            <a:off x="1677983" y="3952192"/>
            <a:ext cx="0" cy="25679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1" name="直線矢印コネクタ 40"/>
          <p:cNvCxnSpPr>
            <a:cxnSpLocks/>
            <a:stCxn id="38" idx="2"/>
          </p:cNvCxnSpPr>
          <p:nvPr/>
        </p:nvCxnSpPr>
        <p:spPr bwMode="auto">
          <a:xfrm>
            <a:off x="1677983" y="4489554"/>
            <a:ext cx="0" cy="280572"/>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2" name="直線矢印コネクタ 41"/>
          <p:cNvCxnSpPr>
            <a:cxnSpLocks/>
            <a:stCxn id="39" idx="2"/>
          </p:cNvCxnSpPr>
          <p:nvPr/>
        </p:nvCxnSpPr>
        <p:spPr bwMode="auto">
          <a:xfrm>
            <a:off x="7464231" y="4489554"/>
            <a:ext cx="0" cy="280572"/>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43" name="角丸四角形 42"/>
          <p:cNvSpPr/>
          <p:nvPr/>
        </p:nvSpPr>
        <p:spPr bwMode="auto">
          <a:xfrm>
            <a:off x="777883" y="3379904"/>
            <a:ext cx="1800200" cy="572288"/>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0" lang="ja-JP" altLang="en-US" sz="1100" dirty="0">
                <a:latin typeface="+mj-ea"/>
                <a:ea typeface="+mj-ea"/>
              </a:rPr>
              <a:t>関係部門にて</a:t>
            </a:r>
            <a:endParaRPr kumimoji="0" lang="en-US" altLang="ja-JP" sz="1100" dirty="0">
              <a:latin typeface="+mj-ea"/>
              <a:ea typeface="+mj-ea"/>
            </a:endParaRPr>
          </a:p>
          <a:p>
            <a:pPr algn="ctr" fontAlgn="base">
              <a:spcBef>
                <a:spcPct val="0"/>
              </a:spcBef>
              <a:spcAft>
                <a:spcPct val="0"/>
              </a:spcAft>
            </a:pPr>
            <a:r>
              <a:rPr kumimoji="0" lang="ja-JP" altLang="en-US" sz="1100" dirty="0">
                <a:latin typeface="+mj-ea"/>
                <a:ea typeface="+mj-ea"/>
              </a:rPr>
              <a:t>学術指導究契約書</a:t>
            </a:r>
            <a:endParaRPr kumimoji="0" lang="en-US" altLang="ja-JP" sz="1100" dirty="0">
              <a:latin typeface="+mj-ea"/>
              <a:ea typeface="+mj-ea"/>
            </a:endParaRPr>
          </a:p>
          <a:p>
            <a:pPr algn="ctr" fontAlgn="base">
              <a:spcBef>
                <a:spcPct val="0"/>
              </a:spcBef>
              <a:spcAft>
                <a:spcPct val="0"/>
              </a:spcAft>
            </a:pPr>
            <a:r>
              <a:rPr kumimoji="0" lang="ja-JP" altLang="en-US" sz="1100" dirty="0">
                <a:latin typeface="+mj-ea"/>
                <a:ea typeface="+mj-ea"/>
              </a:rPr>
              <a:t>内容精査</a:t>
            </a:r>
            <a:endParaRPr kumimoji="0" lang="en-US" altLang="ja-JP" sz="1100" dirty="0">
              <a:latin typeface="+mj-ea"/>
              <a:ea typeface="+mj-ea"/>
            </a:endParaRPr>
          </a:p>
        </p:txBody>
      </p:sp>
      <p:cxnSp>
        <p:nvCxnSpPr>
          <p:cNvPr id="44" name="直線矢印コネクタ 43"/>
          <p:cNvCxnSpPr>
            <a:cxnSpLocks/>
            <a:stCxn id="38" idx="3"/>
            <a:endCxn id="39" idx="1"/>
          </p:cNvCxnSpPr>
          <p:nvPr/>
        </p:nvCxnSpPr>
        <p:spPr bwMode="auto">
          <a:xfrm>
            <a:off x="2578083" y="4349268"/>
            <a:ext cx="3986048"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5" name="直線矢印コネクタ 44"/>
          <p:cNvCxnSpPr>
            <a:cxnSpLocks/>
            <a:endCxn id="28" idx="0"/>
          </p:cNvCxnSpPr>
          <p:nvPr/>
        </p:nvCxnSpPr>
        <p:spPr bwMode="auto">
          <a:xfrm>
            <a:off x="7464231" y="5007983"/>
            <a:ext cx="0" cy="31315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46" name="テキスト ボックス 45"/>
          <p:cNvSpPr txBox="1"/>
          <p:nvPr/>
        </p:nvSpPr>
        <p:spPr>
          <a:xfrm>
            <a:off x="0" y="6585676"/>
            <a:ext cx="1130438" cy="253916"/>
          </a:xfrm>
          <a:prstGeom prst="rect">
            <a:avLst/>
          </a:prstGeom>
          <a:noFill/>
        </p:spPr>
        <p:txBody>
          <a:bodyPr wrap="none" rtlCol="0">
            <a:spAutoFit/>
          </a:bodyPr>
          <a:lstStyle/>
          <a:p>
            <a:r>
              <a:rPr lang="ja-JP" altLang="en-US" sz="1050" dirty="0">
                <a:latin typeface="+mj-ea"/>
                <a:ea typeface="+mj-ea"/>
              </a:rPr>
              <a:t>（</a:t>
            </a:r>
            <a:r>
              <a:rPr lang="en-US" altLang="ja-JP" sz="1050" dirty="0">
                <a:latin typeface="+mj-ea"/>
                <a:ea typeface="+mj-ea"/>
              </a:rPr>
              <a:t>2026.4.13</a:t>
            </a:r>
            <a:r>
              <a:rPr lang="ja-JP" altLang="en-US" sz="1050" dirty="0">
                <a:latin typeface="+mj-ea"/>
                <a:ea typeface="+mj-ea"/>
              </a:rPr>
              <a:t>）</a:t>
            </a:r>
            <a:endParaRPr kumimoji="1" lang="ja-JP" altLang="en-US" sz="1050" dirty="0">
              <a:latin typeface="+mj-ea"/>
              <a:ea typeface="+mj-ea"/>
            </a:endParaRPr>
          </a:p>
        </p:txBody>
      </p:sp>
      <p:cxnSp>
        <p:nvCxnSpPr>
          <p:cNvPr id="12" name="直線矢印コネクタ 11"/>
          <p:cNvCxnSpPr>
            <a:cxnSpLocks/>
            <a:stCxn id="11" idx="3"/>
            <a:endCxn id="13" idx="1"/>
          </p:cNvCxnSpPr>
          <p:nvPr/>
        </p:nvCxnSpPr>
        <p:spPr bwMode="auto">
          <a:xfrm flipV="1">
            <a:off x="2578083" y="2036037"/>
            <a:ext cx="1093817" cy="1"/>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4" name="直線矢印コネクタ 13"/>
          <p:cNvCxnSpPr>
            <a:cxnSpLocks/>
            <a:stCxn id="13" idx="3"/>
            <a:endCxn id="25" idx="1"/>
          </p:cNvCxnSpPr>
          <p:nvPr/>
        </p:nvCxnSpPr>
        <p:spPr bwMode="auto">
          <a:xfrm>
            <a:off x="5472100" y="2036037"/>
            <a:ext cx="1056067"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30" name="直線矢印コネクタ 29"/>
          <p:cNvCxnSpPr>
            <a:cxnSpLocks/>
            <a:stCxn id="32" idx="1"/>
            <a:endCxn id="24" idx="3"/>
          </p:cNvCxnSpPr>
          <p:nvPr/>
        </p:nvCxnSpPr>
        <p:spPr bwMode="auto">
          <a:xfrm flipH="1">
            <a:off x="2578083" y="2809152"/>
            <a:ext cx="1057853"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100248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グループ化 62">
            <a:extLst>
              <a:ext uri="{FF2B5EF4-FFF2-40B4-BE49-F238E27FC236}">
                <a16:creationId xmlns:a16="http://schemas.microsoft.com/office/drawing/2014/main" id="{4F1F6D70-16A2-FDEB-B122-38CDA07B3082}"/>
              </a:ext>
            </a:extLst>
          </p:cNvPr>
          <p:cNvGrpSpPr/>
          <p:nvPr/>
        </p:nvGrpSpPr>
        <p:grpSpPr>
          <a:xfrm>
            <a:off x="3311107" y="940147"/>
            <a:ext cx="2520000" cy="2400158"/>
            <a:chOff x="3312000" y="940147"/>
            <a:chExt cx="2520000" cy="2400158"/>
          </a:xfrm>
        </p:grpSpPr>
        <p:sp>
          <p:nvSpPr>
            <p:cNvPr id="48" name="正方形/長方形 47">
              <a:extLst>
                <a:ext uri="{FF2B5EF4-FFF2-40B4-BE49-F238E27FC236}">
                  <a16:creationId xmlns:a16="http://schemas.microsoft.com/office/drawing/2014/main" id="{B5255BF7-4A62-46F5-87EF-99E8DEA24418}"/>
                </a:ext>
              </a:extLst>
            </p:cNvPr>
            <p:cNvSpPr/>
            <p:nvPr/>
          </p:nvSpPr>
          <p:spPr bwMode="auto">
            <a:xfrm>
              <a:off x="3312000" y="940147"/>
              <a:ext cx="2520000" cy="2400158"/>
            </a:xfrm>
            <a:prstGeom prst="rect">
              <a:avLst/>
            </a:prstGeom>
            <a:solidFill>
              <a:schemeClr val="accent6">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effectLst/>
                <a:latin typeface="+mj-ea"/>
                <a:ea typeface="+mj-ea"/>
              </a:endParaRPr>
            </a:p>
          </p:txBody>
        </p:sp>
        <p:sp>
          <p:nvSpPr>
            <p:cNvPr id="49" name="正方形/長方形 48">
              <a:extLst>
                <a:ext uri="{FF2B5EF4-FFF2-40B4-BE49-F238E27FC236}">
                  <a16:creationId xmlns:a16="http://schemas.microsoft.com/office/drawing/2014/main" id="{4221FD29-22B6-0794-71AF-38F9DE746206}"/>
                </a:ext>
              </a:extLst>
            </p:cNvPr>
            <p:cNvSpPr/>
            <p:nvPr/>
          </p:nvSpPr>
          <p:spPr bwMode="auto">
            <a:xfrm>
              <a:off x="3671900" y="1034595"/>
              <a:ext cx="1800200" cy="547249"/>
            </a:xfrm>
            <a:prstGeom prst="rect">
              <a:avLst/>
            </a:prstGeom>
            <a:solidFill>
              <a:schemeClr val="bg1"/>
            </a:solidFill>
            <a:ln w="28575"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0" lang="ja-JP" altLang="en-US" b="1" dirty="0">
                  <a:latin typeface="+mj-ea"/>
                  <a:ea typeface="+mj-ea"/>
                </a:rPr>
                <a:t>事務局</a:t>
              </a:r>
              <a:r>
                <a:rPr kumimoji="0" lang="ja-JP" altLang="en-US" sz="1200" b="1" dirty="0">
                  <a:latin typeface="+mj-ea"/>
                  <a:ea typeface="+mj-ea"/>
                </a:rPr>
                <a:t>（</a:t>
              </a:r>
              <a:r>
                <a:rPr kumimoji="0" lang="en-US" altLang="ja-JP" sz="1200" b="1" dirty="0">
                  <a:latin typeface="+mj-ea"/>
                  <a:ea typeface="+mj-ea"/>
                </a:rPr>
                <a:t>WAS</a:t>
              </a:r>
              <a:r>
                <a:rPr kumimoji="0" lang="en-US" altLang="ja-JP" sz="1200" b="1" baseline="30000" dirty="0">
                  <a:latin typeface="+mj-ea"/>
                  <a:ea typeface="+mj-ea"/>
                </a:rPr>
                <a:t>(1)</a:t>
              </a:r>
              <a:r>
                <a:rPr kumimoji="0" lang="ja-JP" altLang="en-US" sz="1200" b="1" dirty="0">
                  <a:latin typeface="+mj-ea"/>
                  <a:ea typeface="+mj-ea"/>
                </a:rPr>
                <a:t>）</a:t>
              </a:r>
            </a:p>
          </p:txBody>
        </p:sp>
      </p:grpSp>
      <p:grpSp>
        <p:nvGrpSpPr>
          <p:cNvPr id="51" name="グループ化 50">
            <a:extLst>
              <a:ext uri="{FF2B5EF4-FFF2-40B4-BE49-F238E27FC236}">
                <a16:creationId xmlns:a16="http://schemas.microsoft.com/office/drawing/2014/main" id="{AE3327DE-A9FA-FBDB-CAC7-B75C9AA5A605}"/>
              </a:ext>
            </a:extLst>
          </p:cNvPr>
          <p:cNvGrpSpPr/>
          <p:nvPr/>
        </p:nvGrpSpPr>
        <p:grpSpPr>
          <a:xfrm>
            <a:off x="6217293" y="940147"/>
            <a:ext cx="2520000" cy="5584132"/>
            <a:chOff x="6138921" y="940147"/>
            <a:chExt cx="2520000" cy="5584132"/>
          </a:xfrm>
        </p:grpSpPr>
        <p:sp>
          <p:nvSpPr>
            <p:cNvPr id="15" name="正方形/長方形 14">
              <a:extLst>
                <a:ext uri="{FF2B5EF4-FFF2-40B4-BE49-F238E27FC236}">
                  <a16:creationId xmlns:a16="http://schemas.microsoft.com/office/drawing/2014/main" id="{22FB1AA2-CFDB-DC7D-CB42-69FFF85D2683}"/>
                </a:ext>
              </a:extLst>
            </p:cNvPr>
            <p:cNvSpPr/>
            <p:nvPr/>
          </p:nvSpPr>
          <p:spPr bwMode="auto">
            <a:xfrm>
              <a:off x="6138921" y="940147"/>
              <a:ext cx="2520000" cy="5584132"/>
            </a:xfrm>
            <a:prstGeom prst="rect">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dirty="0">
                <a:ln>
                  <a:noFill/>
                </a:ln>
                <a:effectLst/>
                <a:latin typeface="+mj-ea"/>
                <a:ea typeface="+mj-ea"/>
              </a:endParaRPr>
            </a:p>
          </p:txBody>
        </p:sp>
        <p:grpSp>
          <p:nvGrpSpPr>
            <p:cNvPr id="23" name="グループ化 22">
              <a:extLst>
                <a:ext uri="{FF2B5EF4-FFF2-40B4-BE49-F238E27FC236}">
                  <a16:creationId xmlns:a16="http://schemas.microsoft.com/office/drawing/2014/main" id="{1B6BF5E0-7391-C615-28A3-7477762C1795}"/>
                </a:ext>
              </a:extLst>
            </p:cNvPr>
            <p:cNvGrpSpPr/>
            <p:nvPr/>
          </p:nvGrpSpPr>
          <p:grpSpPr>
            <a:xfrm>
              <a:off x="6498821" y="1034594"/>
              <a:ext cx="1800200" cy="588654"/>
              <a:chOff x="6781082" y="1165324"/>
              <a:chExt cx="1800200" cy="588654"/>
            </a:xfrm>
          </p:grpSpPr>
          <p:sp>
            <p:nvSpPr>
              <p:cNvPr id="27" name="正方形/長方形 26">
                <a:extLst>
                  <a:ext uri="{FF2B5EF4-FFF2-40B4-BE49-F238E27FC236}">
                    <a16:creationId xmlns:a16="http://schemas.microsoft.com/office/drawing/2014/main" id="{F6D0B67C-7BB0-9A3F-E3CE-88E5500415BB}"/>
                  </a:ext>
                </a:extLst>
              </p:cNvPr>
              <p:cNvSpPr/>
              <p:nvPr/>
            </p:nvSpPr>
            <p:spPr bwMode="auto">
              <a:xfrm>
                <a:off x="6781082" y="1165324"/>
                <a:ext cx="1800200" cy="547249"/>
              </a:xfrm>
              <a:prstGeom prst="rect">
                <a:avLst/>
              </a:prstGeom>
              <a:solidFill>
                <a:schemeClr val="bg1"/>
              </a:solidFill>
              <a:ln w="28575" cap="flat" cmpd="sng" algn="ctr">
                <a:solidFill>
                  <a:schemeClr val="accent5">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0" lang="ja-JP" altLang="en-US" b="1" dirty="0">
                    <a:latin typeface="+mj-ea"/>
                    <a:ea typeface="+mj-ea"/>
                  </a:rPr>
                  <a:t>山形大学</a:t>
                </a:r>
                <a:endParaRPr kumimoji="0" lang="en-US" altLang="ja-JP" b="1" dirty="0">
                  <a:latin typeface="+mj-ea"/>
                  <a:ea typeface="+mj-ea"/>
                </a:endParaRPr>
              </a:p>
            </p:txBody>
          </p:sp>
          <p:sp>
            <p:nvSpPr>
              <p:cNvPr id="29" name="テキスト ボックス 28">
                <a:extLst>
                  <a:ext uri="{FF2B5EF4-FFF2-40B4-BE49-F238E27FC236}">
                    <a16:creationId xmlns:a16="http://schemas.microsoft.com/office/drawing/2014/main" id="{E58F0650-3121-FE6B-55C2-55147FBA9F8C}"/>
                  </a:ext>
                </a:extLst>
              </p:cNvPr>
              <p:cNvSpPr txBox="1"/>
              <p:nvPr/>
            </p:nvSpPr>
            <p:spPr>
              <a:xfrm>
                <a:off x="7056771" y="1476979"/>
                <a:ext cx="1261884" cy="276999"/>
              </a:xfrm>
              <a:prstGeom prst="rect">
                <a:avLst/>
              </a:prstGeom>
              <a:noFill/>
            </p:spPr>
            <p:txBody>
              <a:bodyPr wrap="none" rtlCol="0">
                <a:spAutoFit/>
              </a:bodyPr>
              <a:lstStyle/>
              <a:p>
                <a:r>
                  <a:rPr kumimoji="1" lang="ja-JP" altLang="en-US" sz="1200" b="1" dirty="0"/>
                  <a:t>（研究支援課）</a:t>
                </a:r>
              </a:p>
            </p:txBody>
          </p:sp>
        </p:grpSp>
      </p:grpSp>
      <p:grpSp>
        <p:nvGrpSpPr>
          <p:cNvPr id="31" name="グループ化 30">
            <a:extLst>
              <a:ext uri="{FF2B5EF4-FFF2-40B4-BE49-F238E27FC236}">
                <a16:creationId xmlns:a16="http://schemas.microsoft.com/office/drawing/2014/main" id="{DF52C399-424C-FEF0-6E7E-A16D2914AF0A}"/>
              </a:ext>
            </a:extLst>
          </p:cNvPr>
          <p:cNvGrpSpPr/>
          <p:nvPr/>
        </p:nvGrpSpPr>
        <p:grpSpPr>
          <a:xfrm>
            <a:off x="404921" y="940147"/>
            <a:ext cx="2520000" cy="5584132"/>
            <a:chOff x="483293" y="940147"/>
            <a:chExt cx="2520000" cy="5584132"/>
          </a:xfrm>
        </p:grpSpPr>
        <p:sp>
          <p:nvSpPr>
            <p:cNvPr id="37" name="正方形/長方形 36">
              <a:extLst>
                <a:ext uri="{FF2B5EF4-FFF2-40B4-BE49-F238E27FC236}">
                  <a16:creationId xmlns:a16="http://schemas.microsoft.com/office/drawing/2014/main" id="{1F04AD31-A0AA-C695-10C1-F0173DADF98B}"/>
                </a:ext>
              </a:extLst>
            </p:cNvPr>
            <p:cNvSpPr/>
            <p:nvPr/>
          </p:nvSpPr>
          <p:spPr bwMode="auto">
            <a:xfrm>
              <a:off x="483293" y="940147"/>
              <a:ext cx="2520000" cy="5584132"/>
            </a:xfrm>
            <a:prstGeom prst="rect">
              <a:avLst/>
            </a:prstGeom>
            <a:solidFill>
              <a:schemeClr val="accent4">
                <a:lumMod val="20000"/>
                <a:lumOff val="8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ja-JP" altLang="en-US" sz="1800" b="0" i="0" u="none" strike="noStrike" cap="none" normalizeH="0" baseline="0">
                <a:ln>
                  <a:noFill/>
                </a:ln>
                <a:effectLst/>
                <a:latin typeface="+mj-ea"/>
                <a:ea typeface="+mj-ea"/>
              </a:endParaRPr>
            </a:p>
          </p:txBody>
        </p:sp>
        <p:sp>
          <p:nvSpPr>
            <p:cNvPr id="46" name="正方形/長方形 45">
              <a:extLst>
                <a:ext uri="{FF2B5EF4-FFF2-40B4-BE49-F238E27FC236}">
                  <a16:creationId xmlns:a16="http://schemas.microsoft.com/office/drawing/2014/main" id="{C73EBBB2-75D8-AACB-8575-9FA1A1A1DD96}"/>
                </a:ext>
              </a:extLst>
            </p:cNvPr>
            <p:cNvSpPr/>
            <p:nvPr/>
          </p:nvSpPr>
          <p:spPr bwMode="auto">
            <a:xfrm>
              <a:off x="843193" y="1034595"/>
              <a:ext cx="1800200" cy="547247"/>
            </a:xfrm>
            <a:prstGeom prst="rect">
              <a:avLst/>
            </a:prstGeom>
            <a:solidFill>
              <a:schemeClr val="bg1"/>
            </a:solidFill>
            <a:ln w="28575" cap="flat" cmpd="sng" algn="ctr">
              <a:solidFill>
                <a:schemeClr val="accent4">
                  <a:lumMod val="60000"/>
                  <a:lumOff val="40000"/>
                </a:scheme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800" b="1" i="0" u="none" strike="noStrike" cap="none" normalizeH="0" baseline="0" dirty="0">
                  <a:ln>
                    <a:noFill/>
                  </a:ln>
                  <a:effectLst/>
                  <a:latin typeface="+mj-ea"/>
                  <a:ea typeface="+mj-ea"/>
                </a:rPr>
                <a:t>入会ご希望者様</a:t>
              </a:r>
            </a:p>
          </p:txBody>
        </p:sp>
      </p:grpSp>
      <p:sp>
        <p:nvSpPr>
          <p:cNvPr id="2" name="タイトル 1"/>
          <p:cNvSpPr>
            <a:spLocks noGrp="1"/>
          </p:cNvSpPr>
          <p:nvPr>
            <p:ph type="title"/>
          </p:nvPr>
        </p:nvSpPr>
        <p:spPr>
          <a:xfrm>
            <a:off x="997974" y="202456"/>
            <a:ext cx="7148052" cy="654025"/>
          </a:xfrm>
        </p:spPr>
        <p:txBody>
          <a:bodyPr/>
          <a:lstStyle/>
          <a:p>
            <a:r>
              <a:rPr lang="ja-JP" altLang="en-US" dirty="0"/>
              <a:t>プラチナ・ゴールド・シルバー（</a:t>
            </a:r>
            <a:r>
              <a:rPr lang="en-US" altLang="ja-JP" dirty="0"/>
              <a:t>FS</a:t>
            </a:r>
            <a:r>
              <a:rPr lang="ja-JP" altLang="en-US" dirty="0"/>
              <a:t>付）会員様契約フロー</a:t>
            </a:r>
            <a:br>
              <a:rPr lang="en-US" altLang="ja-JP" dirty="0"/>
            </a:br>
            <a:r>
              <a:rPr lang="ja-JP" altLang="en-US" dirty="0">
                <a:solidFill>
                  <a:srgbClr val="FF0000"/>
                </a:solidFill>
              </a:rPr>
              <a:t>（共同研究契約および学術指導契約両方を締結）</a:t>
            </a:r>
            <a:endParaRPr kumimoji="1" lang="ja-JP" altLang="en-US" dirty="0">
              <a:solidFill>
                <a:srgbClr val="FF0000"/>
              </a:solidFill>
            </a:endParaRPr>
          </a:p>
        </p:txBody>
      </p:sp>
      <p:sp>
        <p:nvSpPr>
          <p:cNvPr id="11" name="角丸四角形 10"/>
          <p:cNvSpPr/>
          <p:nvPr/>
        </p:nvSpPr>
        <p:spPr bwMode="auto">
          <a:xfrm>
            <a:off x="764821" y="1665568"/>
            <a:ext cx="1800200" cy="719593"/>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0" lang="ja-JP" altLang="en-US" sz="1100" dirty="0">
                <a:latin typeface="+mj-ea"/>
              </a:rPr>
              <a:t>入会申込書を</a:t>
            </a:r>
            <a:endParaRPr kumimoji="0" lang="en-US" altLang="ja-JP" sz="1100" dirty="0">
              <a:latin typeface="+mj-ea"/>
            </a:endParaRPr>
          </a:p>
          <a:p>
            <a:pPr algn="ctr" fontAlgn="base">
              <a:spcBef>
                <a:spcPct val="0"/>
              </a:spcBef>
              <a:spcAft>
                <a:spcPct val="0"/>
              </a:spcAft>
            </a:pPr>
            <a:r>
              <a:rPr kumimoji="0" lang="ja-JP" altLang="en-US" sz="1100" dirty="0">
                <a:latin typeface="+mj-ea"/>
              </a:rPr>
              <a:t>メールで事務局へ</a:t>
            </a:r>
            <a:endParaRPr kumimoji="0" lang="en-US" altLang="ja-JP" sz="1100" dirty="0">
              <a:latin typeface="+mj-ea"/>
            </a:endParaRPr>
          </a:p>
          <a:p>
            <a:pPr algn="ctr" fontAlgn="base">
              <a:spcBef>
                <a:spcPct val="0"/>
              </a:spcBef>
              <a:spcAft>
                <a:spcPct val="0"/>
              </a:spcAft>
            </a:pPr>
            <a:r>
              <a:rPr kumimoji="0" lang="ja-JP" altLang="en-US" sz="1100" dirty="0">
                <a:latin typeface="+mj-ea"/>
              </a:rPr>
              <a:t>お申込み</a:t>
            </a:r>
            <a:endParaRPr kumimoji="0" lang="en-US" altLang="ja-JP" sz="1100" dirty="0">
              <a:latin typeface="+mj-ea"/>
            </a:endParaRPr>
          </a:p>
        </p:txBody>
      </p:sp>
      <p:cxnSp>
        <p:nvCxnSpPr>
          <p:cNvPr id="16" name="直線矢印コネクタ 15"/>
          <p:cNvCxnSpPr>
            <a:cxnSpLocks/>
            <a:stCxn id="33" idx="1"/>
            <a:endCxn id="43" idx="3"/>
          </p:cNvCxnSpPr>
          <p:nvPr/>
        </p:nvCxnSpPr>
        <p:spPr bwMode="auto">
          <a:xfrm flipH="1" flipV="1">
            <a:off x="2744809" y="3695477"/>
            <a:ext cx="3662967" cy="1"/>
          </a:xfrm>
          <a:prstGeom prst="straightConnector1">
            <a:avLst/>
          </a:prstGeom>
          <a:solidFill>
            <a:schemeClr val="accent1"/>
          </a:solidFill>
          <a:ln w="28575" cap="flat" cmpd="sng" algn="ctr">
            <a:solidFill>
              <a:schemeClr val="tx1"/>
            </a:solidFill>
            <a:prstDash val="solid"/>
            <a:round/>
            <a:headEnd type="arrow" w="med" len="med"/>
            <a:tailEnd type="arrow"/>
          </a:ln>
          <a:effectLst/>
        </p:spPr>
      </p:cxnSp>
      <p:sp>
        <p:nvSpPr>
          <p:cNvPr id="17" name="角丸四角形 16"/>
          <p:cNvSpPr/>
          <p:nvPr/>
        </p:nvSpPr>
        <p:spPr bwMode="auto">
          <a:xfrm>
            <a:off x="6577193" y="5956639"/>
            <a:ext cx="1800200" cy="347965"/>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dirty="0">
                <a:latin typeface="+mj-ea"/>
                <a:ea typeface="+mj-ea"/>
              </a:rPr>
              <a:t>請求書発行</a:t>
            </a:r>
            <a:endParaRPr kumimoji="0" lang="en-US" altLang="ja-JP" sz="1100" dirty="0">
              <a:latin typeface="+mj-ea"/>
              <a:ea typeface="+mj-ea"/>
            </a:endParaRPr>
          </a:p>
        </p:txBody>
      </p:sp>
      <p:cxnSp>
        <p:nvCxnSpPr>
          <p:cNvPr id="18" name="直線矢印コネクタ 17"/>
          <p:cNvCxnSpPr>
            <a:stCxn id="17" idx="1"/>
            <a:endCxn id="19" idx="3"/>
          </p:cNvCxnSpPr>
          <p:nvPr/>
        </p:nvCxnSpPr>
        <p:spPr bwMode="auto">
          <a:xfrm flipH="1">
            <a:off x="2565021" y="6130622"/>
            <a:ext cx="4012172"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9" name="角丸四角形 18"/>
          <p:cNvSpPr/>
          <p:nvPr/>
        </p:nvSpPr>
        <p:spPr bwMode="auto">
          <a:xfrm>
            <a:off x="764821" y="5956639"/>
            <a:ext cx="1800200" cy="347965"/>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dirty="0">
                <a:latin typeface="+mj-ea"/>
                <a:ea typeface="+mj-ea"/>
              </a:rPr>
              <a:t>指定口座へご入金</a:t>
            </a:r>
            <a:endParaRPr kumimoji="0" lang="en-US" altLang="ja-JP" sz="1100" dirty="0">
              <a:latin typeface="+mj-ea"/>
              <a:ea typeface="+mj-ea"/>
            </a:endParaRPr>
          </a:p>
        </p:txBody>
      </p:sp>
      <p:cxnSp>
        <p:nvCxnSpPr>
          <p:cNvPr id="20" name="直線矢印コネクタ 19"/>
          <p:cNvCxnSpPr>
            <a:endCxn id="21" idx="3"/>
          </p:cNvCxnSpPr>
          <p:nvPr/>
        </p:nvCxnSpPr>
        <p:spPr bwMode="auto">
          <a:xfrm flipH="1">
            <a:off x="2565021" y="5475127"/>
            <a:ext cx="4209091"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1" name="角丸四角形 20"/>
          <p:cNvSpPr/>
          <p:nvPr/>
        </p:nvSpPr>
        <p:spPr bwMode="auto">
          <a:xfrm>
            <a:off x="764821" y="5259103"/>
            <a:ext cx="1800200" cy="432048"/>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dirty="0">
                <a:latin typeface="+mj-ea"/>
                <a:ea typeface="+mj-ea"/>
              </a:rPr>
              <a:t>会員手続き完了</a:t>
            </a:r>
            <a:endParaRPr kumimoji="0" lang="en-US" altLang="ja-JP" sz="1100" dirty="0">
              <a:latin typeface="+mj-ea"/>
              <a:ea typeface="+mj-ea"/>
            </a:endParaRPr>
          </a:p>
        </p:txBody>
      </p:sp>
      <p:sp>
        <p:nvSpPr>
          <p:cNvPr id="22" name="テキスト ボックス 21"/>
          <p:cNvSpPr txBox="1"/>
          <p:nvPr/>
        </p:nvSpPr>
        <p:spPr>
          <a:xfrm>
            <a:off x="3931276" y="6571429"/>
            <a:ext cx="5291833" cy="253916"/>
          </a:xfrm>
          <a:prstGeom prst="rect">
            <a:avLst/>
          </a:prstGeom>
          <a:noFill/>
        </p:spPr>
        <p:txBody>
          <a:bodyPr wrap="none" rtlCol="0">
            <a:spAutoFit/>
          </a:bodyPr>
          <a:lstStyle/>
          <a:p>
            <a:r>
              <a:rPr lang="ja-JP" altLang="en-US" sz="1050" dirty="0">
                <a:latin typeface="+mj-ea"/>
                <a:ea typeface="+mj-ea"/>
              </a:rPr>
              <a:t>（</a:t>
            </a:r>
            <a:r>
              <a:rPr lang="en-US" altLang="ja-JP" sz="1050" dirty="0">
                <a:latin typeface="+mj-ea"/>
                <a:ea typeface="+mj-ea"/>
              </a:rPr>
              <a:t>1</a:t>
            </a:r>
            <a:r>
              <a:rPr lang="ja-JP" altLang="en-US" sz="1050" dirty="0">
                <a:latin typeface="+mj-ea"/>
                <a:ea typeface="+mj-ea"/>
              </a:rPr>
              <a:t>）事務局業務委託先：株式会社早稲田大学アカデミックソリューション（</a:t>
            </a:r>
            <a:r>
              <a:rPr lang="en-US" altLang="ja-JP" sz="1050" dirty="0">
                <a:latin typeface="+mj-ea"/>
                <a:ea typeface="+mj-ea"/>
              </a:rPr>
              <a:t>WAS</a:t>
            </a:r>
            <a:r>
              <a:rPr lang="ja-JP" altLang="en-US" sz="1050" dirty="0">
                <a:latin typeface="+mj-ea"/>
                <a:ea typeface="+mj-ea"/>
              </a:rPr>
              <a:t>）</a:t>
            </a:r>
            <a:endParaRPr kumimoji="1" lang="ja-JP" altLang="en-US" sz="1050" dirty="0">
              <a:latin typeface="+mj-ea"/>
              <a:ea typeface="+mj-ea"/>
            </a:endParaRPr>
          </a:p>
        </p:txBody>
      </p:sp>
      <p:sp>
        <p:nvSpPr>
          <p:cNvPr id="24" name="角丸四角形 23"/>
          <p:cNvSpPr/>
          <p:nvPr/>
        </p:nvSpPr>
        <p:spPr bwMode="auto">
          <a:xfrm>
            <a:off x="764821" y="2559517"/>
            <a:ext cx="1800200" cy="610457"/>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dirty="0">
                <a:latin typeface="+mj-ea"/>
                <a:ea typeface="+mj-ea"/>
              </a:rPr>
              <a:t>申込書・契約書に</a:t>
            </a:r>
            <a:endParaRPr kumimoji="0" lang="en-US" altLang="ja-JP" sz="1100" dirty="0">
              <a:latin typeface="+mj-ea"/>
              <a:ea typeface="+mj-ea"/>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dirty="0">
                <a:latin typeface="+mj-ea"/>
                <a:ea typeface="+mj-ea"/>
              </a:rPr>
              <a:t>必要事項記入</a:t>
            </a:r>
            <a:endParaRPr kumimoji="0" lang="en-US" altLang="ja-JP" sz="1100" dirty="0">
              <a:latin typeface="+mj-ea"/>
              <a:ea typeface="+mj-ea"/>
            </a:endParaRPr>
          </a:p>
        </p:txBody>
      </p:sp>
      <p:sp>
        <p:nvSpPr>
          <p:cNvPr id="25" name="角丸四角形 24"/>
          <p:cNvSpPr/>
          <p:nvPr/>
        </p:nvSpPr>
        <p:spPr bwMode="auto">
          <a:xfrm>
            <a:off x="6474503" y="1673222"/>
            <a:ext cx="2005581" cy="704285"/>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0" tIns="45720" rIns="0" bIns="45720" numCol="1" rtlCol="0" anchor="ctr" anchorCtr="0" compatLnSpc="1">
            <a:prstTxWarp prst="textNoShape">
              <a:avLst/>
            </a:prstTxWarp>
          </a:bodyPr>
          <a:lstStyle/>
          <a:p>
            <a:pPr algn="ctr" fontAlgn="base">
              <a:spcBef>
                <a:spcPct val="0"/>
              </a:spcBef>
              <a:spcAft>
                <a:spcPct val="0"/>
              </a:spcAft>
            </a:pPr>
            <a:r>
              <a:rPr lang="ja-JP" altLang="en-US" sz="1100" dirty="0">
                <a:latin typeface="+mj-ea"/>
                <a:ea typeface="+mj-ea"/>
              </a:rPr>
              <a:t>学術指導</a:t>
            </a:r>
            <a:r>
              <a:rPr kumimoji="0" lang="ja-JP" altLang="en-US" sz="1100" dirty="0">
                <a:latin typeface="+mj-ea"/>
                <a:ea typeface="+mj-ea"/>
              </a:rPr>
              <a:t>／</a:t>
            </a:r>
            <a:r>
              <a:rPr lang="ja-JP" altLang="en-US" sz="1100" dirty="0">
                <a:latin typeface="+mj-ea"/>
                <a:ea typeface="+mj-ea"/>
              </a:rPr>
              <a:t>共同研究</a:t>
            </a:r>
            <a:r>
              <a:rPr kumimoji="0" lang="ja-JP" altLang="en-US" sz="1100" dirty="0">
                <a:latin typeface="+mj-ea"/>
                <a:ea typeface="+mj-ea"/>
              </a:rPr>
              <a:t>契約</a:t>
            </a:r>
            <a:endParaRPr kumimoji="0" lang="en-US" altLang="ja-JP" sz="1100" dirty="0">
              <a:latin typeface="+mj-ea"/>
              <a:ea typeface="+mj-ea"/>
            </a:endParaRPr>
          </a:p>
          <a:p>
            <a:pPr algn="ctr" fontAlgn="base">
              <a:spcBef>
                <a:spcPct val="0"/>
              </a:spcBef>
              <a:spcAft>
                <a:spcPct val="0"/>
              </a:spcAft>
            </a:pPr>
            <a:r>
              <a:rPr kumimoji="0" lang="ja-JP" altLang="en-US" sz="1100" dirty="0">
                <a:latin typeface="+mj-ea"/>
                <a:ea typeface="+mj-ea"/>
              </a:rPr>
              <a:t>手続き開始</a:t>
            </a:r>
            <a:endParaRPr kumimoji="0" lang="en-US" altLang="ja-JP" sz="1100" dirty="0">
              <a:latin typeface="+mj-ea"/>
              <a:ea typeface="+mj-ea"/>
            </a:endParaRPr>
          </a:p>
        </p:txBody>
      </p:sp>
      <p:cxnSp>
        <p:nvCxnSpPr>
          <p:cNvPr id="26" name="直線矢印コネクタ 25"/>
          <p:cNvCxnSpPr>
            <a:cxnSpLocks/>
            <a:stCxn id="28" idx="2"/>
            <a:endCxn id="17" idx="0"/>
          </p:cNvCxnSpPr>
          <p:nvPr/>
        </p:nvCxnSpPr>
        <p:spPr bwMode="auto">
          <a:xfrm>
            <a:off x="7477293" y="5672448"/>
            <a:ext cx="0" cy="284191"/>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28" name="角丸四角形 27"/>
          <p:cNvSpPr/>
          <p:nvPr/>
        </p:nvSpPr>
        <p:spPr bwMode="auto">
          <a:xfrm>
            <a:off x="6577193" y="5277807"/>
            <a:ext cx="1800200" cy="394641"/>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0" lang="ja-JP" altLang="en-US" sz="1100" dirty="0">
                <a:latin typeface="+mj-ea"/>
                <a:ea typeface="+mj-ea"/>
              </a:rPr>
              <a:t>契約締結の連絡</a:t>
            </a:r>
            <a:endParaRPr kumimoji="0" lang="en-US" altLang="ja-JP" sz="1100" dirty="0">
              <a:latin typeface="+mj-ea"/>
              <a:ea typeface="+mj-ea"/>
            </a:endParaRPr>
          </a:p>
        </p:txBody>
      </p:sp>
      <p:cxnSp>
        <p:nvCxnSpPr>
          <p:cNvPr id="30" name="直線矢印コネクタ 29"/>
          <p:cNvCxnSpPr>
            <a:cxnSpLocks/>
            <a:stCxn id="32" idx="1"/>
            <a:endCxn id="24" idx="3"/>
          </p:cNvCxnSpPr>
          <p:nvPr/>
        </p:nvCxnSpPr>
        <p:spPr bwMode="auto">
          <a:xfrm flipH="1">
            <a:off x="2565021" y="2864746"/>
            <a:ext cx="1007928" cy="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13" name="角丸四角形 12"/>
          <p:cNvSpPr/>
          <p:nvPr/>
        </p:nvSpPr>
        <p:spPr bwMode="auto">
          <a:xfrm>
            <a:off x="3671007" y="1769581"/>
            <a:ext cx="1800200" cy="511566"/>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ja-JP" altLang="en-US" sz="1100" dirty="0">
                <a:latin typeface="+mj-ea"/>
              </a:rPr>
              <a:t>お申込内容の</a:t>
            </a:r>
            <a:endParaRPr lang="en-US" altLang="ja-JP" sz="1100" dirty="0">
              <a:latin typeface="+mj-ea"/>
            </a:endParaRPr>
          </a:p>
          <a:p>
            <a:pPr algn="ctr" fontAlgn="base">
              <a:spcBef>
                <a:spcPct val="0"/>
              </a:spcBef>
              <a:spcAft>
                <a:spcPct val="0"/>
              </a:spcAft>
            </a:pPr>
            <a:r>
              <a:rPr lang="ja-JP" altLang="en-US" sz="1100" dirty="0">
                <a:latin typeface="+mj-ea"/>
              </a:rPr>
              <a:t>山形大学との共有</a:t>
            </a:r>
            <a:endParaRPr lang="en-US" altLang="ja-JP" sz="1100" dirty="0">
              <a:latin typeface="+mj-ea"/>
            </a:endParaRPr>
          </a:p>
        </p:txBody>
      </p:sp>
      <p:sp>
        <p:nvSpPr>
          <p:cNvPr id="32" name="角丸四角形 31"/>
          <p:cNvSpPr/>
          <p:nvPr/>
        </p:nvSpPr>
        <p:spPr bwMode="auto">
          <a:xfrm>
            <a:off x="3572949" y="2554733"/>
            <a:ext cx="1996316" cy="620025"/>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lang="zh-TW" altLang="en-US" sz="1100" dirty="0">
                <a:latin typeface="+mj-ea"/>
                <a:ea typeface="+mj-ea"/>
              </a:rPr>
              <a:t>学術</a:t>
            </a:r>
            <a:r>
              <a:rPr lang="ja-JP" altLang="en-US" sz="1100" dirty="0">
                <a:latin typeface="+mj-ea"/>
                <a:ea typeface="+mj-ea"/>
              </a:rPr>
              <a:t>指導</a:t>
            </a:r>
            <a:r>
              <a:rPr lang="en-US" altLang="zh-TW" sz="1100" dirty="0">
                <a:latin typeface="+mj-ea"/>
                <a:ea typeface="+mj-ea"/>
              </a:rPr>
              <a:t>/</a:t>
            </a:r>
            <a:r>
              <a:rPr lang="zh-TW" altLang="en-US" sz="1100" dirty="0">
                <a:latin typeface="+mj-ea"/>
                <a:ea typeface="+mj-ea"/>
              </a:rPr>
              <a:t>共同</a:t>
            </a:r>
            <a:r>
              <a:rPr lang="ja-JP" altLang="en-US" sz="1100" dirty="0">
                <a:latin typeface="+mj-ea"/>
                <a:ea typeface="+mj-ea"/>
              </a:rPr>
              <a:t>研究</a:t>
            </a:r>
            <a:r>
              <a:rPr lang="zh-TW" altLang="en-US" sz="1100" dirty="0">
                <a:latin typeface="+mj-ea"/>
                <a:ea typeface="+mj-ea"/>
              </a:rPr>
              <a:t>申込書</a:t>
            </a:r>
          </a:p>
          <a:p>
            <a:pPr algn="ctr" fontAlgn="base">
              <a:spcBef>
                <a:spcPct val="0"/>
              </a:spcBef>
              <a:spcAft>
                <a:spcPct val="0"/>
              </a:spcAft>
            </a:pPr>
            <a:r>
              <a:rPr lang="zh-TW" altLang="en-US" sz="1100" dirty="0">
                <a:latin typeface="+mj-ea"/>
                <a:ea typeface="+mj-ea"/>
              </a:rPr>
              <a:t>学術</a:t>
            </a:r>
            <a:r>
              <a:rPr lang="ja-JP" altLang="en-US" sz="1100" dirty="0">
                <a:latin typeface="+mj-ea"/>
                <a:ea typeface="+mj-ea"/>
              </a:rPr>
              <a:t>指導</a:t>
            </a:r>
            <a:r>
              <a:rPr lang="en-US" altLang="zh-TW" sz="1100" dirty="0">
                <a:latin typeface="+mj-ea"/>
                <a:ea typeface="+mj-ea"/>
              </a:rPr>
              <a:t>/</a:t>
            </a:r>
            <a:r>
              <a:rPr lang="zh-TW" altLang="en-US" sz="1100" dirty="0">
                <a:latin typeface="+mj-ea"/>
                <a:ea typeface="+mj-ea"/>
              </a:rPr>
              <a:t>共同</a:t>
            </a:r>
            <a:r>
              <a:rPr lang="ja-JP" altLang="en-US" sz="1100" dirty="0">
                <a:latin typeface="+mj-ea"/>
                <a:ea typeface="+mj-ea"/>
              </a:rPr>
              <a:t>研究</a:t>
            </a:r>
            <a:r>
              <a:rPr lang="zh-TW" altLang="en-US" sz="1100" dirty="0">
                <a:latin typeface="+mj-ea"/>
                <a:ea typeface="+mj-ea"/>
              </a:rPr>
              <a:t>契約書</a:t>
            </a:r>
          </a:p>
          <a:p>
            <a:pPr algn="ctr" fontAlgn="base">
              <a:spcBef>
                <a:spcPct val="0"/>
              </a:spcBef>
              <a:spcAft>
                <a:spcPct val="0"/>
              </a:spcAft>
            </a:pPr>
            <a:r>
              <a:rPr kumimoji="0" lang="ja-JP" altLang="en-US" sz="1100" dirty="0">
                <a:latin typeface="+mj-ea"/>
                <a:ea typeface="+mj-ea"/>
              </a:rPr>
              <a:t>書式送付</a:t>
            </a:r>
            <a:endParaRPr kumimoji="0" lang="en-US" altLang="ja-JP" sz="1100" dirty="0">
              <a:latin typeface="+mj-ea"/>
              <a:ea typeface="+mj-ea"/>
            </a:endParaRPr>
          </a:p>
        </p:txBody>
      </p:sp>
      <p:sp>
        <p:nvSpPr>
          <p:cNvPr id="33" name="角丸四角形 32"/>
          <p:cNvSpPr/>
          <p:nvPr/>
        </p:nvSpPr>
        <p:spPr bwMode="auto">
          <a:xfrm>
            <a:off x="6407776" y="3405908"/>
            <a:ext cx="2139034" cy="579139"/>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0" lang="ja-JP" altLang="en-US" sz="1100" dirty="0">
                <a:latin typeface="+mj-ea"/>
                <a:ea typeface="+mj-ea"/>
              </a:rPr>
              <a:t>関係部門にて</a:t>
            </a:r>
            <a:endParaRPr kumimoji="0" lang="en-US" altLang="ja-JP" sz="1100" dirty="0">
              <a:latin typeface="+mj-ea"/>
              <a:ea typeface="+mj-ea"/>
            </a:endParaRPr>
          </a:p>
          <a:p>
            <a:pPr algn="ctr" fontAlgn="base">
              <a:spcBef>
                <a:spcPct val="0"/>
              </a:spcBef>
              <a:spcAft>
                <a:spcPct val="0"/>
              </a:spcAft>
            </a:pPr>
            <a:r>
              <a:rPr lang="ja-JP" altLang="en-US" sz="1100" dirty="0">
                <a:latin typeface="+mj-ea"/>
              </a:rPr>
              <a:t>学術指導／共同研究契約書</a:t>
            </a:r>
            <a:br>
              <a:rPr lang="en-US" altLang="ja-JP" sz="1100" dirty="0">
                <a:latin typeface="+mj-ea"/>
              </a:rPr>
            </a:br>
            <a:r>
              <a:rPr kumimoji="0" lang="ja-JP" altLang="en-US" sz="1100" dirty="0">
                <a:latin typeface="+mj-ea"/>
                <a:ea typeface="+mj-ea"/>
              </a:rPr>
              <a:t>内容精査</a:t>
            </a:r>
            <a:endParaRPr kumimoji="0" lang="en-US" altLang="ja-JP" sz="1100" dirty="0">
              <a:latin typeface="+mj-ea"/>
              <a:ea typeface="+mj-ea"/>
            </a:endParaRPr>
          </a:p>
        </p:txBody>
      </p:sp>
      <p:sp>
        <p:nvSpPr>
          <p:cNvPr id="34" name="正方形/長方形 33"/>
          <p:cNvSpPr/>
          <p:nvPr/>
        </p:nvSpPr>
        <p:spPr bwMode="auto">
          <a:xfrm>
            <a:off x="2971299" y="3370197"/>
            <a:ext cx="3201402" cy="650560"/>
          </a:xfrm>
          <a:prstGeom prst="rect">
            <a:avLst/>
          </a:prstGeom>
          <a:solidFill>
            <a:srgbClr val="CCFFFF"/>
          </a:solidFill>
          <a:ln w="9525" cap="flat" cmpd="sng" algn="ctr">
            <a:solidFill>
              <a:schemeClr val="bg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altLang="ja-JP" sz="800" i="0" u="none" strike="noStrike" cap="none" normalizeH="0" baseline="0" dirty="0">
              <a:ln>
                <a:noFill/>
              </a:ln>
              <a:effectLst/>
              <a:latin typeface="+mj-ea"/>
              <a:ea typeface="+mj-ea"/>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b="1" i="0" u="none" strike="noStrike" cap="none" normalizeH="0" baseline="0" dirty="0">
                <a:ln>
                  <a:noFill/>
                </a:ln>
                <a:effectLst/>
                <a:latin typeface="+mj-ea"/>
                <a:ea typeface="+mj-ea"/>
              </a:rPr>
              <a:t>互いに内容を精査</a:t>
            </a:r>
            <a:endParaRPr kumimoji="0" lang="en-US" altLang="ja-JP" sz="1100" b="1" i="0" u="none" strike="noStrike" cap="none" normalizeH="0" baseline="0" dirty="0">
              <a:ln>
                <a:noFill/>
              </a:ln>
              <a:effectLst/>
              <a:latin typeface="+mj-ea"/>
              <a:ea typeface="+mj-ea"/>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US" altLang="ja-JP" sz="900" i="0" u="none" strike="noStrike" cap="none" normalizeH="0" baseline="0" dirty="0">
              <a:ln>
                <a:noFill/>
              </a:ln>
              <a:effectLst/>
              <a:latin typeface="+mj-ea"/>
              <a:ea typeface="+mj-ea"/>
            </a:endParaRPr>
          </a:p>
          <a:p>
            <a:pPr marL="0" marR="0" indent="0" algn="ctr" defTabSz="914400" rtl="0" eaLnBrk="1" fontAlgn="base" latinLnBrk="0" hangingPunct="1">
              <a:lnSpc>
                <a:spcPct val="100000"/>
              </a:lnSpc>
              <a:spcBef>
                <a:spcPct val="0"/>
              </a:spcBef>
              <a:spcAft>
                <a:spcPct val="0"/>
              </a:spcAft>
              <a:buClrTx/>
              <a:buSzTx/>
              <a:buFontTx/>
              <a:buNone/>
              <a:tabLst/>
            </a:pPr>
            <a:r>
              <a:rPr kumimoji="0" lang="en-US" altLang="ja-JP" sz="1050" i="0" u="none" strike="noStrike" cap="none" normalizeH="0" baseline="0" dirty="0">
                <a:ln>
                  <a:noFill/>
                </a:ln>
                <a:effectLst/>
                <a:latin typeface="+mj-ea"/>
                <a:ea typeface="+mj-ea"/>
              </a:rPr>
              <a:t>※</a:t>
            </a:r>
            <a:r>
              <a:rPr kumimoji="0" lang="ja-JP" altLang="en-US" sz="1050" i="0" u="none" strike="noStrike" cap="none" normalizeH="0" baseline="0" dirty="0">
                <a:ln>
                  <a:noFill/>
                </a:ln>
                <a:effectLst/>
                <a:latin typeface="+mj-ea"/>
                <a:ea typeface="+mj-ea"/>
              </a:rPr>
              <a:t>契約締結までおおよそ１ヵ月要します（目安）</a:t>
            </a:r>
          </a:p>
        </p:txBody>
      </p:sp>
      <p:cxnSp>
        <p:nvCxnSpPr>
          <p:cNvPr id="35" name="直線矢印コネクタ 34"/>
          <p:cNvCxnSpPr>
            <a:cxnSpLocks/>
            <a:stCxn id="24" idx="2"/>
            <a:endCxn id="43" idx="0"/>
          </p:cNvCxnSpPr>
          <p:nvPr/>
        </p:nvCxnSpPr>
        <p:spPr bwMode="auto">
          <a:xfrm>
            <a:off x="1664921" y="3169974"/>
            <a:ext cx="0" cy="239359"/>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36" name="角丸四角形 35"/>
          <p:cNvSpPr/>
          <p:nvPr/>
        </p:nvSpPr>
        <p:spPr bwMode="auto">
          <a:xfrm flipH="1">
            <a:off x="683005" y="4805475"/>
            <a:ext cx="7777991" cy="257142"/>
          </a:xfrm>
          <a:prstGeom prst="roundRect">
            <a:avLst/>
          </a:prstGeom>
          <a:solidFill>
            <a:srgbClr val="CC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kumimoji="0" lang="ja-JP" altLang="en-US" sz="1200" b="1" dirty="0">
                <a:latin typeface="+mj-ea"/>
                <a:ea typeface="+mj-ea"/>
              </a:rPr>
              <a:t>契約内容合意</a:t>
            </a:r>
            <a:r>
              <a:rPr kumimoji="0" lang="ja-JP" altLang="en-US" sz="1100" dirty="0">
                <a:latin typeface="+mj-ea"/>
                <a:ea typeface="+mj-ea"/>
              </a:rPr>
              <a:t>　契約書</a:t>
            </a:r>
            <a:r>
              <a:rPr kumimoji="0" lang="en-US" altLang="ja-JP" sz="1100" dirty="0">
                <a:latin typeface="+mj-ea"/>
                <a:ea typeface="+mj-ea"/>
              </a:rPr>
              <a:t>2</a:t>
            </a:r>
            <a:r>
              <a:rPr kumimoji="0" lang="ja-JP" altLang="en-US" sz="1100" dirty="0">
                <a:latin typeface="+mj-ea"/>
                <a:ea typeface="+mj-ea"/>
              </a:rPr>
              <a:t>通作成し両者押印により契約締結</a:t>
            </a:r>
            <a:endParaRPr kumimoji="0" lang="en-US" altLang="ja-JP" sz="1100" dirty="0">
              <a:latin typeface="+mj-ea"/>
              <a:ea typeface="+mj-ea"/>
            </a:endParaRPr>
          </a:p>
        </p:txBody>
      </p:sp>
      <p:sp>
        <p:nvSpPr>
          <p:cNvPr id="38" name="角丸四角形 37"/>
          <p:cNvSpPr/>
          <p:nvPr/>
        </p:nvSpPr>
        <p:spPr bwMode="auto">
          <a:xfrm>
            <a:off x="674927" y="4166041"/>
            <a:ext cx="1979988" cy="468000"/>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ja-JP" altLang="en-US" sz="1100" dirty="0">
                <a:latin typeface="+mj-ea"/>
                <a:ea typeface="+mj-ea"/>
              </a:rPr>
              <a:t>学術指導／共同研究</a:t>
            </a:r>
            <a:r>
              <a:rPr kumimoji="0" lang="ja-JP" altLang="en-US" sz="1100" dirty="0">
                <a:latin typeface="+mj-ea"/>
                <a:ea typeface="+mj-ea"/>
              </a:rPr>
              <a:t>申込書</a:t>
            </a:r>
            <a:br>
              <a:rPr kumimoji="0" lang="en-US" altLang="ja-JP" sz="1100" dirty="0">
                <a:latin typeface="+mj-ea"/>
                <a:ea typeface="+mj-ea"/>
              </a:rPr>
            </a:br>
            <a:r>
              <a:rPr kumimoji="0" lang="ja-JP" altLang="en-US" sz="1100" dirty="0">
                <a:latin typeface="+mj-ea"/>
                <a:ea typeface="+mj-ea"/>
              </a:rPr>
              <a:t>押印</a:t>
            </a:r>
            <a:endParaRPr kumimoji="0" lang="en-US" altLang="ja-JP" sz="1100" dirty="0">
              <a:latin typeface="+mj-ea"/>
              <a:ea typeface="+mj-ea"/>
            </a:endParaRPr>
          </a:p>
        </p:txBody>
      </p:sp>
      <p:sp>
        <p:nvSpPr>
          <p:cNvPr id="39" name="角丸四角形 38"/>
          <p:cNvSpPr/>
          <p:nvPr/>
        </p:nvSpPr>
        <p:spPr bwMode="auto">
          <a:xfrm>
            <a:off x="6577193" y="4165956"/>
            <a:ext cx="1800200" cy="468171"/>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ja-JP" altLang="en-US" sz="1100" dirty="0">
                <a:latin typeface="+mj-ea"/>
                <a:ea typeface="+mj-ea"/>
              </a:rPr>
              <a:t>学術指導／共同研究申込書</a:t>
            </a:r>
            <a:br>
              <a:rPr kumimoji="0" lang="en-US" altLang="ja-JP" sz="1100" dirty="0">
                <a:latin typeface="+mj-ea"/>
                <a:ea typeface="+mj-ea"/>
              </a:rPr>
            </a:br>
            <a:r>
              <a:rPr kumimoji="0" lang="ja-JP" altLang="en-US" sz="1100" dirty="0">
                <a:latin typeface="+mj-ea"/>
                <a:ea typeface="+mj-ea"/>
              </a:rPr>
              <a:t>受領</a:t>
            </a:r>
            <a:endParaRPr kumimoji="0" lang="en-US" altLang="ja-JP" sz="1100" dirty="0">
              <a:latin typeface="+mj-ea"/>
              <a:ea typeface="+mj-ea"/>
            </a:endParaRPr>
          </a:p>
        </p:txBody>
      </p:sp>
      <p:cxnSp>
        <p:nvCxnSpPr>
          <p:cNvPr id="40" name="直線矢印コネクタ 39"/>
          <p:cNvCxnSpPr>
            <a:cxnSpLocks/>
            <a:stCxn id="43" idx="2"/>
            <a:endCxn id="38" idx="0"/>
          </p:cNvCxnSpPr>
          <p:nvPr/>
        </p:nvCxnSpPr>
        <p:spPr bwMode="auto">
          <a:xfrm>
            <a:off x="1664921" y="3981621"/>
            <a:ext cx="0" cy="18442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1" name="直線矢印コネクタ 40"/>
          <p:cNvCxnSpPr>
            <a:cxnSpLocks/>
            <a:stCxn id="38" idx="2"/>
          </p:cNvCxnSpPr>
          <p:nvPr/>
        </p:nvCxnSpPr>
        <p:spPr bwMode="auto">
          <a:xfrm>
            <a:off x="1664921" y="4634041"/>
            <a:ext cx="0" cy="17821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2" name="直線矢印コネクタ 41"/>
          <p:cNvCxnSpPr>
            <a:cxnSpLocks/>
            <a:stCxn id="39" idx="2"/>
          </p:cNvCxnSpPr>
          <p:nvPr/>
        </p:nvCxnSpPr>
        <p:spPr bwMode="auto">
          <a:xfrm>
            <a:off x="7477293" y="4634127"/>
            <a:ext cx="1786" cy="17813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43" name="角丸四角形 42"/>
          <p:cNvSpPr/>
          <p:nvPr/>
        </p:nvSpPr>
        <p:spPr bwMode="auto">
          <a:xfrm>
            <a:off x="585033" y="3409333"/>
            <a:ext cx="2159776" cy="572288"/>
          </a:xfrm>
          <a:prstGeom prst="roundRect">
            <a:avLst/>
          </a:prstGeom>
          <a:solidFill>
            <a:schemeClr val="bg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algn="ctr" fontAlgn="base">
              <a:spcBef>
                <a:spcPct val="0"/>
              </a:spcBef>
              <a:spcAft>
                <a:spcPct val="0"/>
              </a:spcAft>
            </a:pPr>
            <a:r>
              <a:rPr kumimoji="0" lang="ja-JP" altLang="en-US" sz="1100" dirty="0">
                <a:latin typeface="+mj-ea"/>
                <a:ea typeface="+mj-ea"/>
              </a:rPr>
              <a:t>関係部門にて</a:t>
            </a:r>
            <a:endParaRPr kumimoji="0" lang="en-US" altLang="ja-JP" sz="1100" dirty="0">
              <a:latin typeface="+mj-ea"/>
              <a:ea typeface="+mj-ea"/>
            </a:endParaRPr>
          </a:p>
          <a:p>
            <a:pPr algn="ctr" fontAlgn="base">
              <a:spcBef>
                <a:spcPct val="0"/>
              </a:spcBef>
              <a:spcAft>
                <a:spcPct val="0"/>
              </a:spcAft>
            </a:pPr>
            <a:r>
              <a:rPr lang="ja-JP" altLang="en-US" sz="1100" dirty="0">
                <a:latin typeface="+mj-ea"/>
                <a:ea typeface="+mj-ea"/>
              </a:rPr>
              <a:t>学術指導／共同研究</a:t>
            </a:r>
            <a:r>
              <a:rPr kumimoji="0" lang="ja-JP" altLang="en-US" sz="1100" dirty="0">
                <a:latin typeface="+mj-ea"/>
                <a:ea typeface="+mj-ea"/>
              </a:rPr>
              <a:t>契約書</a:t>
            </a:r>
            <a:endParaRPr kumimoji="0" lang="en-US" altLang="ja-JP" sz="1100" dirty="0">
              <a:latin typeface="+mj-ea"/>
              <a:ea typeface="+mj-ea"/>
            </a:endParaRPr>
          </a:p>
          <a:p>
            <a:pPr algn="ctr" fontAlgn="base">
              <a:spcBef>
                <a:spcPct val="0"/>
              </a:spcBef>
              <a:spcAft>
                <a:spcPct val="0"/>
              </a:spcAft>
            </a:pPr>
            <a:r>
              <a:rPr kumimoji="0" lang="ja-JP" altLang="en-US" sz="1100" dirty="0">
                <a:latin typeface="+mj-ea"/>
                <a:ea typeface="+mj-ea"/>
              </a:rPr>
              <a:t>内容精査</a:t>
            </a:r>
            <a:endParaRPr kumimoji="0" lang="en-US" altLang="ja-JP" sz="1100" dirty="0">
              <a:latin typeface="+mj-ea"/>
              <a:ea typeface="+mj-ea"/>
            </a:endParaRPr>
          </a:p>
        </p:txBody>
      </p:sp>
      <p:cxnSp>
        <p:nvCxnSpPr>
          <p:cNvPr id="44" name="直線矢印コネクタ 43"/>
          <p:cNvCxnSpPr>
            <a:cxnSpLocks/>
            <a:stCxn id="38" idx="3"/>
            <a:endCxn id="39" idx="1"/>
          </p:cNvCxnSpPr>
          <p:nvPr/>
        </p:nvCxnSpPr>
        <p:spPr bwMode="auto">
          <a:xfrm>
            <a:off x="2654915" y="4400041"/>
            <a:ext cx="3922278" cy="1"/>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45" name="直線矢印コネクタ 44"/>
          <p:cNvCxnSpPr>
            <a:cxnSpLocks/>
            <a:endCxn id="28" idx="0"/>
          </p:cNvCxnSpPr>
          <p:nvPr/>
        </p:nvCxnSpPr>
        <p:spPr bwMode="auto">
          <a:xfrm>
            <a:off x="7477293" y="5062617"/>
            <a:ext cx="0" cy="215190"/>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
        <p:nvSpPr>
          <p:cNvPr id="54" name="テキスト ボックス 53"/>
          <p:cNvSpPr txBox="1"/>
          <p:nvPr/>
        </p:nvSpPr>
        <p:spPr>
          <a:xfrm>
            <a:off x="19814" y="6571429"/>
            <a:ext cx="1130438" cy="253916"/>
          </a:xfrm>
          <a:prstGeom prst="rect">
            <a:avLst/>
          </a:prstGeom>
          <a:noFill/>
        </p:spPr>
        <p:txBody>
          <a:bodyPr wrap="none" rtlCol="0">
            <a:spAutoFit/>
          </a:bodyPr>
          <a:lstStyle/>
          <a:p>
            <a:r>
              <a:rPr lang="ja-JP" altLang="en-US" sz="1050" dirty="0">
                <a:latin typeface="+mj-ea"/>
                <a:ea typeface="+mj-ea"/>
              </a:rPr>
              <a:t>（</a:t>
            </a:r>
            <a:r>
              <a:rPr lang="en-US" altLang="ja-JP" sz="1050" dirty="0">
                <a:latin typeface="+mj-ea"/>
                <a:ea typeface="+mj-ea"/>
              </a:rPr>
              <a:t>2026.4.13</a:t>
            </a:r>
            <a:r>
              <a:rPr lang="ja-JP" altLang="en-US" sz="1050" dirty="0">
                <a:latin typeface="+mj-ea"/>
                <a:ea typeface="+mj-ea"/>
              </a:rPr>
              <a:t>）</a:t>
            </a:r>
            <a:endParaRPr kumimoji="1" lang="ja-JP" altLang="en-US" sz="1050" dirty="0">
              <a:latin typeface="+mj-ea"/>
              <a:ea typeface="+mj-ea"/>
            </a:endParaRPr>
          </a:p>
        </p:txBody>
      </p:sp>
      <p:cxnSp>
        <p:nvCxnSpPr>
          <p:cNvPr id="12" name="直線矢印コネクタ 11"/>
          <p:cNvCxnSpPr>
            <a:cxnSpLocks/>
            <a:stCxn id="11" idx="3"/>
            <a:endCxn id="13" idx="1"/>
          </p:cNvCxnSpPr>
          <p:nvPr/>
        </p:nvCxnSpPr>
        <p:spPr bwMode="auto">
          <a:xfrm flipV="1">
            <a:off x="2565021" y="2025364"/>
            <a:ext cx="1105986" cy="1"/>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4" name="直線矢印コネクタ 13"/>
          <p:cNvCxnSpPr>
            <a:cxnSpLocks/>
            <a:stCxn id="13" idx="3"/>
            <a:endCxn id="25" idx="1"/>
          </p:cNvCxnSpPr>
          <p:nvPr/>
        </p:nvCxnSpPr>
        <p:spPr bwMode="auto">
          <a:xfrm>
            <a:off x="5471207" y="2025364"/>
            <a:ext cx="1003296" cy="1"/>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cxnSp>
        <p:nvCxnSpPr>
          <p:cNvPr id="10" name="直線矢印コネクタ 9"/>
          <p:cNvCxnSpPr>
            <a:cxnSpLocks/>
            <a:stCxn id="11" idx="2"/>
            <a:endCxn id="24" idx="0"/>
          </p:cNvCxnSpPr>
          <p:nvPr/>
        </p:nvCxnSpPr>
        <p:spPr bwMode="auto">
          <a:xfrm>
            <a:off x="1664921" y="2385161"/>
            <a:ext cx="0" cy="174356"/>
          </a:xfrm>
          <a:prstGeom prst="straightConnector1">
            <a:avLst/>
          </a:prstGeom>
          <a:solidFill>
            <a:schemeClr val="accent1"/>
          </a:solidFill>
          <a:ln w="28575"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2751188214"/>
      </p:ext>
    </p:extLst>
  </p:cSld>
  <p:clrMapOvr>
    <a:masterClrMapping/>
  </p:clrMapOvr>
</p:sld>
</file>

<file path=ppt/theme/theme1.xml><?xml version="1.0" encoding="utf-8"?>
<a:theme xmlns:a="http://schemas.openxmlformats.org/drawingml/2006/main" name="Office テーマ">
  <a:themeElements>
    <a:clrScheme name="ユーザー定義 20">
      <a:dk1>
        <a:sysClr val="windowText" lastClr="000000"/>
      </a:dk1>
      <a:lt1>
        <a:sysClr val="window" lastClr="FFFFFF"/>
      </a:lt1>
      <a:dk2>
        <a:srgbClr val="384C57"/>
      </a:dk2>
      <a:lt2>
        <a:srgbClr val="E7E6E6"/>
      </a:lt2>
      <a:accent1>
        <a:srgbClr val="4D7495"/>
      </a:accent1>
      <a:accent2>
        <a:srgbClr val="FE9D00"/>
      </a:accent2>
      <a:accent3>
        <a:srgbClr val="A5A5A5"/>
      </a:accent3>
      <a:accent4>
        <a:srgbClr val="FFC000"/>
      </a:accent4>
      <a:accent5>
        <a:srgbClr val="4472C4"/>
      </a:accent5>
      <a:accent6>
        <a:srgbClr val="70AD47"/>
      </a:accent6>
      <a:hlink>
        <a:srgbClr val="0563C1"/>
      </a:hlink>
      <a:folHlink>
        <a:srgbClr val="954F72"/>
      </a:folHlink>
    </a:clrScheme>
    <a:fontScheme name="ユーザー定義 10">
      <a:majorFont>
        <a:latin typeface="Arial"/>
        <a:ea typeface="メイリオ"/>
        <a:cs typeface=""/>
      </a:majorFont>
      <a:minorFont>
        <a:latin typeface="Arial"/>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1409</TotalTime>
  <Words>608</Words>
  <Application>Microsoft Office PowerPoint</Application>
  <PresentationFormat>画面に合わせる (4:3)</PresentationFormat>
  <Paragraphs>80</Paragraphs>
  <Slides>3</Slides>
  <Notes>0</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3</vt:i4>
      </vt:variant>
    </vt:vector>
  </HeadingPairs>
  <TitlesOfParts>
    <vt:vector size="6" baseType="lpstr">
      <vt:lpstr>游ゴシック</vt:lpstr>
      <vt:lpstr>Arial</vt:lpstr>
      <vt:lpstr>Office テーマ</vt:lpstr>
      <vt:lpstr>契約について</vt:lpstr>
      <vt:lpstr>シルバー会員様ご入会・契約フロー案　 （学術指導契約のみを締結）</vt:lpstr>
      <vt:lpstr>プラチナ・ゴールド・シルバー（FS付）会員様契約フロー （共同研究契約および学術指導契約両方を締結）</vt:lpstr>
    </vt:vector>
  </TitlesOfParts>
  <Company>Adver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adv-oshima</dc:creator>
  <cp:lastModifiedBy>前田 千佳 maeda chika</cp:lastModifiedBy>
  <cp:revision>92</cp:revision>
  <dcterms:created xsi:type="dcterms:W3CDTF">2020-02-13T09:26:19Z</dcterms:created>
  <dcterms:modified xsi:type="dcterms:W3CDTF">2026-04-13T02:57:59Z</dcterms:modified>
</cp:coreProperties>
</file>